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8" r:id="rId1"/>
    <p:sldMasterId id="2147483813" r:id="rId2"/>
    <p:sldMasterId id="2147483794" r:id="rId3"/>
    <p:sldMasterId id="2147483756" r:id="rId4"/>
    <p:sldMasterId id="2147483775" r:id="rId5"/>
  </p:sldMasterIdLst>
  <p:notesMasterIdLst>
    <p:notesMasterId r:id="rId75"/>
  </p:notesMasterIdLst>
  <p:handoutMasterIdLst>
    <p:handoutMasterId r:id="rId76"/>
  </p:handoutMasterIdLst>
  <p:sldIdLst>
    <p:sldId id="277" r:id="rId6"/>
    <p:sldId id="270" r:id="rId7"/>
    <p:sldId id="285" r:id="rId8"/>
    <p:sldId id="420" r:id="rId9"/>
    <p:sldId id="286" r:id="rId10"/>
    <p:sldId id="287" r:id="rId11"/>
    <p:sldId id="264" r:id="rId12"/>
    <p:sldId id="257" r:id="rId13"/>
    <p:sldId id="289" r:id="rId14"/>
    <p:sldId id="290" r:id="rId15"/>
    <p:sldId id="258" r:id="rId16"/>
    <p:sldId id="296" r:id="rId17"/>
    <p:sldId id="422" r:id="rId18"/>
    <p:sldId id="421" r:id="rId19"/>
    <p:sldId id="456" r:id="rId20"/>
    <p:sldId id="423" r:id="rId21"/>
    <p:sldId id="424" r:id="rId22"/>
    <p:sldId id="457" r:id="rId23"/>
    <p:sldId id="458" r:id="rId24"/>
    <p:sldId id="459" r:id="rId25"/>
    <p:sldId id="460" r:id="rId26"/>
    <p:sldId id="425" r:id="rId27"/>
    <p:sldId id="426" r:id="rId28"/>
    <p:sldId id="427" r:id="rId29"/>
    <p:sldId id="428" r:id="rId30"/>
    <p:sldId id="429" r:id="rId31"/>
    <p:sldId id="430" r:id="rId32"/>
    <p:sldId id="431" r:id="rId33"/>
    <p:sldId id="432" r:id="rId34"/>
    <p:sldId id="433" r:id="rId35"/>
    <p:sldId id="434" r:id="rId36"/>
    <p:sldId id="435" r:id="rId37"/>
    <p:sldId id="436" r:id="rId38"/>
    <p:sldId id="437" r:id="rId39"/>
    <p:sldId id="438" r:id="rId40"/>
    <p:sldId id="439" r:id="rId41"/>
    <p:sldId id="440" r:id="rId42"/>
    <p:sldId id="441" r:id="rId43"/>
    <p:sldId id="442" r:id="rId44"/>
    <p:sldId id="443" r:id="rId45"/>
    <p:sldId id="444" r:id="rId46"/>
    <p:sldId id="445" r:id="rId47"/>
    <p:sldId id="446" r:id="rId48"/>
    <p:sldId id="447" r:id="rId49"/>
    <p:sldId id="448" r:id="rId50"/>
    <p:sldId id="449" r:id="rId51"/>
    <p:sldId id="450" r:id="rId52"/>
    <p:sldId id="451" r:id="rId53"/>
    <p:sldId id="452" r:id="rId54"/>
    <p:sldId id="453" r:id="rId55"/>
    <p:sldId id="454" r:id="rId56"/>
    <p:sldId id="455" r:id="rId57"/>
    <p:sldId id="461" r:id="rId58"/>
    <p:sldId id="462" r:id="rId59"/>
    <p:sldId id="463" r:id="rId60"/>
    <p:sldId id="464" r:id="rId61"/>
    <p:sldId id="465" r:id="rId62"/>
    <p:sldId id="466" r:id="rId63"/>
    <p:sldId id="467" r:id="rId64"/>
    <p:sldId id="468" r:id="rId65"/>
    <p:sldId id="469" r:id="rId66"/>
    <p:sldId id="470" r:id="rId67"/>
    <p:sldId id="471" r:id="rId68"/>
    <p:sldId id="472" r:id="rId69"/>
    <p:sldId id="473" r:id="rId70"/>
    <p:sldId id="475" r:id="rId71"/>
    <p:sldId id="476" r:id="rId72"/>
    <p:sldId id="474" r:id="rId73"/>
    <p:sldId id="41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hpala Samarakoon" initials="US" lastIdx="16" clrIdx="0">
    <p:extLst>
      <p:ext uri="{19B8F6BF-5375-455C-9EA6-DF929625EA0E}">
        <p15:presenceInfo xmlns:p15="http://schemas.microsoft.com/office/powerpoint/2012/main" userId="S::uthpala.s@sliit.lk::4a3d27ca-4f3c-4d48-94e9-5bb387fab4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353"/>
    <a:srgbClr val="545454"/>
    <a:srgbClr val="E17509"/>
    <a:srgbClr val="A072F2"/>
    <a:srgbClr val="250858"/>
    <a:srgbClr val="470F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1" autoAdjust="0"/>
    <p:restoredTop sz="96395" autoAdjust="0"/>
  </p:normalViewPr>
  <p:slideViewPr>
    <p:cSldViewPr>
      <p:cViewPr varScale="1">
        <p:scale>
          <a:sx n="89" d="100"/>
          <a:sy n="89" d="100"/>
        </p:scale>
        <p:origin x="427"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7/7/2021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7/7/2021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7/7/2021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575486560"/>
      </p:ext>
    </p:extLst>
  </p:cSld>
  <p:clrMapOvr>
    <a:masterClrMapping/>
  </p:clrMapOvr>
  <p:timing>
    <p:tnLst>
      <p:par>
        <p:cTn id="1" dur="indefinite" restart="never" nodeType="tmRoot"/>
      </p:par>
    </p:tnLst>
  </p:timing>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251978217"/>
      </p:ext>
    </p:extLst>
  </p:cSld>
  <p:clrMapOvr>
    <a:masterClrMapping/>
  </p:clrMapOvr>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717374350"/>
      </p:ext>
    </p:extLst>
  </p:cSld>
  <p:clrMapOvr>
    <a:masterClrMapping/>
  </p:clrMapOvr>
  <p:timing>
    <p:tnLst>
      <p:par>
        <p:cTn id="1" dur="indefinite" restart="never" nodeType="tmRoot"/>
      </p:par>
    </p:tnLst>
  </p:timing>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548723613"/>
      </p:ext>
    </p:extLst>
  </p:cSld>
  <p:clrMapOvr>
    <a:masterClrMapping/>
  </p:clrMapOvr>
  <p:timing>
    <p:tnLst>
      <p:par>
        <p:cTn id="1" dur="indefinite" restart="never" nodeType="tmRoot"/>
      </p:par>
    </p:tnLst>
  </p:timing>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49449411"/>
      </p:ext>
    </p:extLst>
  </p:cSld>
  <p:clrMapOvr>
    <a:masterClrMapping/>
  </p:clrMapOvr>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758757428"/>
      </p:ext>
    </p:extLst>
  </p:cSld>
  <p:clrMapOvr>
    <a:masterClrMapping/>
  </p:clrMapOvr>
  <p:timing>
    <p:tnLst>
      <p:par>
        <p:cTn id="1" dur="indefinite" restart="never" nodeType="tmRoot"/>
      </p:par>
    </p:tnLst>
  </p:timing>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999661697"/>
      </p:ext>
    </p:extLst>
  </p:cSld>
  <p:clrMapOvr>
    <a:masterClrMapping/>
  </p:clrMapOvr>
  <p:timing>
    <p:tnLst>
      <p:par>
        <p:cTn id="1" dur="indefinite" restart="never" nodeType="tmRoot"/>
      </p:par>
    </p:tnLst>
  </p:timing>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Rectangle 7">
            <a:extLst>
              <a:ext uri="{FF2B5EF4-FFF2-40B4-BE49-F238E27FC236}">
                <a16:creationId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371464782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3" name="Rectangle 22">
            <a:extLst>
              <a:ext uri="{FF2B5EF4-FFF2-40B4-BE49-F238E27FC236}">
                <a16:creationId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8609712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410476351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7/7/2021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347573454"/>
      </p:ext>
    </p:extLst>
  </p:cSld>
  <p:clrMapOvr>
    <a:masterClrMapping/>
  </p:clrMapOvr>
  <p:timing>
    <p:tnLst>
      <p:par>
        <p:cTn id="1" dur="indefinite" restart="never" nodeType="tmRoot"/>
      </p:par>
    </p:tnLst>
  </p:timing>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7" name="Rectangle 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028940824"/>
      </p:ext>
    </p:extLst>
  </p:cSld>
  <p:clrMapOvr>
    <a:masterClrMapping/>
  </p:clrMapOvr>
  <p:timing>
    <p:tnLst>
      <p:par>
        <p:cTn id="1" dur="indefinite" restart="never" nodeType="tmRoot"/>
      </p:par>
    </p:tnLst>
  </p:timing>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7" name="Rectangle 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979610774"/>
      </p:ext>
    </p:extLst>
  </p:cSld>
  <p:clrMapOvr>
    <a:masterClrMapping/>
  </p:clrMapOvr>
  <p:timing>
    <p:tnLst>
      <p:par>
        <p:cTn id="1" dur="indefinite" restart="never" nodeType="tmRoot"/>
      </p:par>
    </p:tnLst>
  </p:timing>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383178033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a:extLst>
              <a:ext uri="{FF2B5EF4-FFF2-40B4-BE49-F238E27FC236}">
                <a16:creationId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1842076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a:extLst>
              <a:ext uri="{FF2B5EF4-FFF2-40B4-BE49-F238E27FC236}">
                <a16:creationId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06087614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6" name="Rectangle 5">
            <a:extLst>
              <a:ext uri="{FF2B5EF4-FFF2-40B4-BE49-F238E27FC236}">
                <a16:creationId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14207102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8" name="Rectangle 27">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57679696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Rectangle 25">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4053732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Rectangle 23">
            <a:extLst>
              <a:ext uri="{FF2B5EF4-FFF2-40B4-BE49-F238E27FC236}">
                <a16:creationId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84209733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724601784"/>
      </p:ext>
    </p:extLst>
  </p:cSld>
  <p:clrMapOvr>
    <a:masterClrMapping/>
  </p:clrMapOvr>
  <p:timing>
    <p:tnLst>
      <p:par>
        <p:cTn id="1" dur="indefinite" restart="never" nodeType="tmRoot"/>
      </p:par>
    </p:tnLst>
  </p:timing>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160842756"/>
      </p:ext>
    </p:extLst>
  </p:cSld>
  <p:clrMapOvr>
    <a:masterClrMapping/>
  </p:clrMapOvr>
  <p:timing>
    <p:tnLst>
      <p:par>
        <p:cTn id="1" dur="indefinite" restart="never" nodeType="tmRoot"/>
      </p:par>
    </p:tnLst>
  </p:timing>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67285327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899591244"/>
      </p:ext>
    </p:extLst>
  </p:cSld>
  <p:clrMapOvr>
    <a:masterClrMapping/>
  </p:clrMapOvr>
  <p:timing>
    <p:tnLst>
      <p:par>
        <p:cTn id="1" dur="indefinite" restart="never" nodeType="tmRoot"/>
      </p:par>
    </p:tnLst>
  </p:timing>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702550478"/>
      </p:ext>
    </p:extLst>
  </p:cSld>
  <p:clrMapOvr>
    <a:masterClrMapping/>
  </p:clrMapOvr>
  <p:timing>
    <p:tnLst>
      <p:par>
        <p:cTn id="1" dur="indefinite" restart="never" nodeType="tmRoot"/>
      </p:par>
    </p:tnLst>
  </p:timing>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932621134"/>
      </p:ext>
    </p:extLst>
  </p:cSld>
  <p:clrMapOvr>
    <a:masterClrMapping/>
  </p:clrMapOvr>
  <p:timing>
    <p:tnLst>
      <p:par>
        <p:cTn id="1" dur="indefinite" restart="never" nodeType="tmRoot"/>
      </p:par>
    </p:tnLst>
  </p:timing>
  <p:hf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20229894"/>
      </p:ext>
    </p:extLst>
  </p:cSld>
  <p:clrMapOvr>
    <a:masterClrMapping/>
  </p:clrMapOvr>
  <p:timing>
    <p:tnLst>
      <p:par>
        <p:cTn id="1" dur="indefinite" restart="never" nodeType="tmRoot"/>
      </p:par>
    </p:tnLst>
  </p:timing>
  <p:hf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Rectangle 7">
            <a:extLst>
              <a:ext uri="{FF2B5EF4-FFF2-40B4-BE49-F238E27FC236}">
                <a16:creationId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379984607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3" name="Rectangle 22">
            <a:extLst>
              <a:ext uri="{FF2B5EF4-FFF2-40B4-BE49-F238E27FC236}">
                <a16:creationId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23188855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32178160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7/7/2021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571276034"/>
      </p:ext>
    </p:extLst>
  </p:cSld>
  <p:clrMapOvr>
    <a:masterClrMapping/>
  </p:clrMapOvr>
  <p:timing>
    <p:tnLst>
      <p:par>
        <p:cTn id="1" dur="indefinite" restart="never" nodeType="tmRoot"/>
      </p:par>
    </p:tnLst>
  </p:timing>
  <p:hf hdr="0" ftr="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7" name="Rectangle 1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857343174"/>
      </p:ext>
    </p:extLst>
  </p:cSld>
  <p:clrMapOvr>
    <a:masterClrMapping/>
  </p:clrMapOvr>
  <p:timing>
    <p:tnLst>
      <p:par>
        <p:cTn id="1" dur="indefinite" restart="never" nodeType="tmRoot"/>
      </p:par>
    </p:tnLst>
  </p:timing>
  <p:hf hdr="0" ftr="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5" name="Rectangle 2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7764215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a:extLst>
              <a:ext uri="{FF2B5EF4-FFF2-40B4-BE49-F238E27FC236}">
                <a16:creationId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84382429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7" name="Rectangle 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22932124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9" name="Rectangle 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04584177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1" name="Rectangle 1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6344429"/>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6378124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1" name="Rectangle 3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039526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7" name="Rectangle 2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0536925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378274093"/>
      </p:ext>
    </p:extLst>
  </p:cSld>
  <p:clrMapOvr>
    <a:masterClrMapping/>
  </p:clrMapOvr>
  <p:timing>
    <p:tnLst>
      <p:par>
        <p:cTn id="1" dur="indefinite" restart="never" nodeType="tmRoot"/>
      </p:par>
    </p:tnLst>
  </p:timing>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1" name="Rectangle 2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731894930"/>
      </p:ext>
    </p:extLst>
  </p:cSld>
  <p:clrMapOvr>
    <a:masterClrMapping/>
  </p:clrMapOvr>
  <p:timing>
    <p:tnLst>
      <p:par>
        <p:cTn id="1" dur="indefinite" restart="never" nodeType="tmRoot"/>
      </p:par>
    </p:tnLst>
  </p:timing>
  <p:hf hdr="0" ftr="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923450709"/>
      </p:ext>
    </p:extLst>
  </p:cSld>
  <p:clrMapOvr>
    <a:masterClrMapping/>
  </p:clrMapOvr>
  <p:timing>
    <p:tnLst>
      <p:par>
        <p:cTn id="1" dur="indefinite" restart="never" nodeType="tmRoot"/>
      </p:par>
    </p:tnLst>
  </p:timing>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025198766"/>
      </p:ext>
    </p:extLst>
  </p:cSld>
  <p:clrMapOvr>
    <a:masterClrMapping/>
  </p:clrMapOvr>
  <p:timing>
    <p:tnLst>
      <p:par>
        <p:cTn id="1" dur="indefinite" restart="never" nodeType="tmRoot"/>
      </p:par>
    </p:tnLst>
  </p:timing>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a:extLst>
              <a:ext uri="{FF2B5EF4-FFF2-40B4-BE49-F238E27FC236}">
                <a16:creationId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4088012619"/>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683726861"/>
      </p:ext>
    </p:extLst>
  </p:cSld>
  <p:clrMapOvr>
    <a:masterClrMapping/>
  </p:clrMapOvr>
  <p:timing>
    <p:tnLst>
      <p:par>
        <p:cTn id="1" dur="indefinite" restart="never" nodeType="tmRoot"/>
      </p:par>
    </p:tnLst>
  </p:timing>
  <p:hf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468272984"/>
      </p:ext>
    </p:extLst>
  </p:cSld>
  <p:clrMapOvr>
    <a:masterClrMapping/>
  </p:clrMapOvr>
  <p:timing>
    <p:tnLst>
      <p:par>
        <p:cTn id="1" dur="indefinite" restart="never" nodeType="tmRoot"/>
      </p:par>
    </p:tnLst>
  </p:timing>
  <p:hf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0" name="Rectangle 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15501571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8" name="Rectangle 27">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0943336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5" name="Rectangle 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4614235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7/7/2021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069341151"/>
      </p:ext>
    </p:extLst>
  </p:cSld>
  <p:clrMapOvr>
    <a:masterClrMapping/>
  </p:clrMapOvr>
  <p:timing>
    <p:tnLst>
      <p:par>
        <p:cTn id="1" dur="indefinite" restart="never" nodeType="tmRoot"/>
      </p:par>
    </p:tnLst>
  </p:timing>
  <p:hf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6" name="Rectangle 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68285566"/>
      </p:ext>
    </p:extLst>
  </p:cSld>
  <p:clrMapOvr>
    <a:masterClrMapping/>
  </p:clrMapOvr>
  <p:timing>
    <p:tnLst>
      <p:par>
        <p:cTn id="1" dur="indefinite" restart="never" nodeType="tmRoot"/>
      </p:par>
    </p:tnLst>
  </p:timing>
  <p:hf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57465872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7" name="Rectangle 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432729540"/>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9" name="Rectangle 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1992189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6" name="Rectangle 5">
            <a:extLst>
              <a:ext uri="{FF2B5EF4-FFF2-40B4-BE49-F238E27FC236}">
                <a16:creationId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42295116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1" name="Rectangle 1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49137594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18750188"/>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1" name="Rectangle 3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648429831"/>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7" name="Rectangle 2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2471395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631187345"/>
      </p:ext>
    </p:extLst>
  </p:cSld>
  <p:clrMapOvr>
    <a:masterClrMapping/>
  </p:clrMapOvr>
  <p:timing>
    <p:tnLst>
      <p:par>
        <p:cTn id="1" dur="indefinite" restart="never" nodeType="tmRoot"/>
      </p:par>
    </p:tnLst>
  </p:timing>
  <p:hf hdr="0" ftr="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1" name="Rectangle 2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056746039"/>
      </p:ext>
    </p:extLst>
  </p:cSld>
  <p:clrMapOvr>
    <a:masterClrMapping/>
  </p:clrMapOvr>
  <p:timing>
    <p:tnLst>
      <p:par>
        <p:cTn id="1" dur="indefinite" restart="never" nodeType="tmRoot"/>
      </p:par>
    </p:tnLst>
  </p:timing>
  <p:hf hdr="0" ftr="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1573675"/>
      </p:ext>
    </p:extLst>
  </p:cSld>
  <p:clrMapOvr>
    <a:masterClrMapping/>
  </p:clrMapOvr>
  <p:timing>
    <p:tnLst>
      <p:par>
        <p:cTn id="1" dur="indefinite" restart="never" nodeType="tmRoot"/>
      </p:par>
    </p:tnLst>
  </p:timing>
  <p:hf hdr="0" ftr="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006867668"/>
      </p:ext>
    </p:extLst>
  </p:cSld>
  <p:clrMapOvr>
    <a:masterClrMapping/>
  </p:clrMapOvr>
  <p:timing>
    <p:tnLst>
      <p:par>
        <p:cTn id="1" dur="indefinite" restart="never" nodeType="tmRoot"/>
      </p:par>
    </p:tnLst>
  </p:timing>
  <p:hf hdr="0" ftr="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43273168"/>
      </p:ext>
    </p:extLst>
  </p:cSld>
  <p:clrMapOvr>
    <a:masterClrMapping/>
  </p:clrMapOvr>
  <p:timing>
    <p:tnLst>
      <p:par>
        <p:cTn id="1" dur="indefinite" restart="never" nodeType="tmRoot"/>
      </p:par>
    </p:tnLst>
  </p:timing>
  <p:hf hdr="0" ftr="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96974837"/>
      </p:ext>
    </p:extLst>
  </p:cSld>
  <p:clrMapOvr>
    <a:masterClrMapping/>
  </p:clrMapOvr>
  <p:timing>
    <p:tnLst>
      <p:par>
        <p:cTn id="1" dur="indefinite" restart="never" nodeType="tmRoot"/>
      </p:par>
    </p:tnLst>
  </p:timing>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8" name="Rectangle 27">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06625304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0" name="Rectangle 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20668014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8" name="Rectangle 27">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42487156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5" name="Rectangle 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959276887"/>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7/7/2021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764698308"/>
      </p:ext>
    </p:extLst>
  </p:cSld>
  <p:clrMapOvr>
    <a:masterClrMapping/>
  </p:clrMapOvr>
  <p:timing>
    <p:tnLst>
      <p:par>
        <p:cTn id="1" dur="indefinite" restart="never" nodeType="tmRoot"/>
      </p:par>
    </p:tnLst>
  </p:timing>
  <p:hf hdr="0" ftr="0"/>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7" name="Rectangle 1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965862335"/>
      </p:ext>
    </p:extLst>
  </p:cSld>
  <p:clrMapOvr>
    <a:masterClrMapping/>
  </p:clrMapOvr>
  <p:timing>
    <p:tnLst>
      <p:par>
        <p:cTn id="1" dur="indefinite" restart="never" nodeType="tmRoot"/>
      </p:par>
    </p:tnLst>
  </p:timing>
  <p:hf hdr="0" ftr="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793001612"/>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0" name="Rectangle 1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2650415"/>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9" name="Rectangle 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263823994"/>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1" name="Rectangle 1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61683218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1162252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Rectangle 25">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701622827"/>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1" name="Rectangle 3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572732316"/>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7" name="Rectangle 2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88620031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313798118"/>
      </p:ext>
    </p:extLst>
  </p:cSld>
  <p:clrMapOvr>
    <a:masterClrMapping/>
  </p:clrMapOvr>
  <p:timing>
    <p:tnLst>
      <p:par>
        <p:cTn id="1" dur="indefinite" restart="never" nodeType="tmRoot"/>
      </p:par>
    </p:tnLst>
  </p:timing>
  <p:hf hdr="0" ftr="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1" name="Rectangle 2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743751077"/>
      </p:ext>
    </p:extLst>
  </p:cSld>
  <p:clrMapOvr>
    <a:masterClrMapping/>
  </p:clrMapOvr>
  <p:timing>
    <p:tnLst>
      <p:par>
        <p:cTn id="1" dur="indefinite" restart="never" nodeType="tmRoot"/>
      </p:par>
    </p:tnLst>
  </p:timing>
  <p:hf hdr="0" ftr="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30027263"/>
      </p:ext>
    </p:extLst>
  </p:cSld>
  <p:clrMapOvr>
    <a:masterClrMapping/>
  </p:clrMapOvr>
  <p:timing>
    <p:tnLst>
      <p:par>
        <p:cTn id="1" dur="indefinite" restart="never" nodeType="tmRoot"/>
      </p:par>
    </p:tnLst>
  </p:timing>
  <p:hf hdr="0" ftr="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397196776"/>
      </p:ext>
    </p:extLst>
  </p:cSld>
  <p:clrMapOvr>
    <a:masterClrMapping/>
  </p:clrMapOvr>
  <p:timing>
    <p:tnLst>
      <p:par>
        <p:cTn id="1" dur="indefinite" restart="never" nodeType="tmRoot"/>
      </p:par>
    </p:tnLst>
  </p:timing>
  <p:hf hdr="0" ftr="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42475472"/>
      </p:ext>
    </p:extLst>
  </p:cSld>
  <p:clrMapOvr>
    <a:masterClrMapping/>
  </p:clrMapOvr>
  <p:timing>
    <p:tnLst>
      <p:par>
        <p:cTn id="1" dur="indefinite" restart="never" nodeType="tmRoot"/>
      </p:par>
    </p:tnLst>
  </p:timing>
  <p:hf hdr="0" ftr="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466330215"/>
      </p:ext>
    </p:extLst>
  </p:cSld>
  <p:clrMapOvr>
    <a:masterClrMapping/>
  </p:clrMapOvr>
  <p:timing>
    <p:tnLst>
      <p:par>
        <p:cTn id="1" dur="indefinite" restart="never" nodeType="tmRoot"/>
      </p:par>
    </p:tnLst>
  </p:timing>
  <p:hf hdr="0" ftr="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0" name="Rectangle 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979336862"/>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8" name="Rectangle 27">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1542238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Rectangle 23">
            <a:extLst>
              <a:ext uri="{FF2B5EF4-FFF2-40B4-BE49-F238E27FC236}">
                <a16:creationId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418229106"/>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5" name="Rectangle 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4326221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2.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image" Target="../media/image2.png"/><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image" Target="../media/image2.png"/><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image" Target="../media/image1.jpe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image" Target="../media/image2.png"/><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image" Target="../media/image1.jpe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theme" Target="../theme/theme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70367313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190895616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1572038752"/>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41363442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7/7/2021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55817132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cikit-learn.org/stable/modules/generated/sklearn.tree.DecisionTreeClassifier.html" TargetMode="External"/><Relationship Id="rId2" Type="http://schemas.openxmlformats.org/officeDocument/2006/relationships/hyperlink" Target="https://scikit-learn.org/stable/modules/generated/sklearn.cluster.KMeans.html" TargetMode="External"/><Relationship Id="rId1" Type="http://schemas.openxmlformats.org/officeDocument/2006/relationships/slideLayout" Target="../slideLayouts/slideLayout2.xml"/><Relationship Id="rId4" Type="http://schemas.openxmlformats.org/officeDocument/2006/relationships/hyperlink" Target="https://hbr.org/2016/11/why-diverse-teams-are-smarter"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8.xml"/><Relationship Id="rId4" Type="http://schemas.openxmlformats.org/officeDocument/2006/relationships/image" Target="../media/image27.jp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8.xml"/><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3" Type="http://schemas.openxmlformats.org/officeDocument/2006/relationships/hyperlink" Target="https://docs.github.com/en/rest/reference/repos" TargetMode="External"/><Relationship Id="rId2" Type="http://schemas.openxmlformats.org/officeDocument/2006/relationships/hyperlink" Target="https://towardsdatascience.com/github-user-insights-using-github-api-data-collection-and-analysis-5b7dca1ab214" TargetMode="External"/><Relationship Id="rId1" Type="http://schemas.openxmlformats.org/officeDocument/2006/relationships/slideLayout" Target="../slideLayouts/slideLayout38.xml"/><Relationship Id="rId4" Type="http://schemas.openxmlformats.org/officeDocument/2006/relationships/hyperlink" Target="https://docs.github.com/en/rest/reference/users"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56.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hyperlink" Target="https://arxiv.org/abs/1403.0485" TargetMode="External"/><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4.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6.xml"/><Relationship Id="rId5" Type="http://schemas.openxmlformats.org/officeDocument/2006/relationships/image" Target="../media/image55.png"/><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p:txBody>
          <a:bodyPr/>
          <a:lstStyle/>
          <a:p>
            <a:r>
              <a:rPr lang="en-US" dirty="0" smtClean="0"/>
              <a:t>SMART PROJECT MANAGEMENT SYSTEM</a:t>
            </a:r>
            <a:endParaRPr lang="en-US" dirty="0"/>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p:txBody>
          <a:bodyPr/>
          <a:lstStyle/>
          <a:p>
            <a:r>
              <a:rPr lang="en-US" dirty="0" smtClean="0"/>
              <a:t>2021-234</a:t>
            </a:r>
            <a:endParaRPr lang="en-US" dirty="0"/>
          </a:p>
        </p:txBody>
      </p:sp>
    </p:spTree>
    <p:extLst>
      <p:ext uri="{BB962C8B-B14F-4D97-AF65-F5344CB8AC3E}">
        <p14:creationId xmlns:p14="http://schemas.microsoft.com/office/powerpoint/2010/main" val="381388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Specific and Sub Objectives</a:t>
            </a:r>
            <a:endParaRPr lang="en-US" dirty="0"/>
          </a:p>
        </p:txBody>
      </p:sp>
      <p:sp>
        <p:nvSpPr>
          <p:cNvPr id="3" name="Content Placeholder 2"/>
          <p:cNvSpPr>
            <a:spLocks noGrp="1"/>
          </p:cNvSpPr>
          <p:nvPr>
            <p:ph sz="half" idx="1"/>
          </p:nvPr>
        </p:nvSpPr>
        <p:spPr/>
        <p:txBody>
          <a:bodyPr>
            <a:normAutofit/>
          </a:bodyPr>
          <a:lstStyle/>
          <a:p>
            <a:r>
              <a:rPr lang="en-US" dirty="0"/>
              <a:t>Specific </a:t>
            </a:r>
            <a:r>
              <a:rPr lang="en-US" dirty="0" smtClean="0"/>
              <a:t>Objectives</a:t>
            </a:r>
          </a:p>
          <a:p>
            <a:pPr lvl="1">
              <a:buFont typeface="Wingdings" panose="05000000000000000000" pitchFamily="2" charset="2"/>
              <a:buChar char="§"/>
            </a:pPr>
            <a:r>
              <a:rPr lang="en-US" dirty="0" smtClean="0"/>
              <a:t>Develop a grouping algorithm to automate student grouping process</a:t>
            </a:r>
          </a:p>
        </p:txBody>
      </p:sp>
      <p:sp>
        <p:nvSpPr>
          <p:cNvPr id="4" name="Content Placeholder 3"/>
          <p:cNvSpPr>
            <a:spLocks noGrp="1"/>
          </p:cNvSpPr>
          <p:nvPr>
            <p:ph sz="half" idx="2"/>
          </p:nvPr>
        </p:nvSpPr>
        <p:spPr/>
        <p:txBody>
          <a:bodyPr>
            <a:normAutofit/>
          </a:bodyPr>
          <a:lstStyle/>
          <a:p>
            <a:pPr lvl="1"/>
            <a:r>
              <a:rPr lang="en-US" sz="1800" dirty="0"/>
              <a:t>Sub </a:t>
            </a:r>
            <a:r>
              <a:rPr lang="en-US" sz="1800" dirty="0" smtClean="0"/>
              <a:t>Objectives</a:t>
            </a:r>
          </a:p>
          <a:p>
            <a:pPr lvl="2">
              <a:buFont typeface="Wingdings" panose="05000000000000000000" pitchFamily="2" charset="2"/>
              <a:buChar char="§"/>
            </a:pPr>
            <a:r>
              <a:rPr lang="en-US" sz="1600" dirty="0"/>
              <a:t>Data collection.</a:t>
            </a:r>
          </a:p>
          <a:p>
            <a:pPr lvl="2">
              <a:buFont typeface="Wingdings" panose="05000000000000000000" pitchFamily="2" charset="2"/>
              <a:buChar char="§"/>
            </a:pPr>
            <a:r>
              <a:rPr lang="en-US" sz="1600" dirty="0"/>
              <a:t>Analyze the data and find relationships between data. </a:t>
            </a:r>
          </a:p>
          <a:p>
            <a:pPr lvl="2">
              <a:buFont typeface="Wingdings" panose="05000000000000000000" pitchFamily="2" charset="2"/>
              <a:buChar char="§"/>
            </a:pPr>
            <a:r>
              <a:rPr lang="en-US" sz="1600" dirty="0"/>
              <a:t>Using data analysis find an optimal algorithm or algorithms to achieve the expected results</a:t>
            </a:r>
          </a:p>
          <a:p>
            <a:pPr lvl="2">
              <a:buFont typeface="Wingdings" panose="05000000000000000000" pitchFamily="2" charset="2"/>
              <a:buChar char="§"/>
            </a:pPr>
            <a:r>
              <a:rPr lang="en-US" sz="1600" dirty="0"/>
              <a:t>Test algorithms and output a model that can be used for the grouping process.</a:t>
            </a:r>
          </a:p>
          <a:p>
            <a:pPr marL="0" indent="0">
              <a:buNone/>
            </a:pPr>
            <a:endParaRPr lang="en-US" dirty="0"/>
          </a:p>
        </p:txBody>
      </p:sp>
    </p:spTree>
    <p:extLst>
      <p:ext uri="{BB962C8B-B14F-4D97-AF65-F5344CB8AC3E}">
        <p14:creationId xmlns:p14="http://schemas.microsoft.com/office/powerpoint/2010/main" val="7939057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a:t>Research Methodology</a:t>
            </a:r>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a:xfrm>
            <a:off x="6553201" y="1219200"/>
            <a:ext cx="4572000" cy="5105400"/>
          </a:xfrm>
        </p:spPr>
        <p:txBody>
          <a:bodyPr>
            <a:normAutofit/>
          </a:bodyPr>
          <a:lstStyle/>
          <a:p>
            <a:pPr marL="342900" indent="-342900">
              <a:buFont typeface="Arial" panose="020B0604020202020204" pitchFamily="34" charset="0"/>
              <a:buChar char="•"/>
            </a:pPr>
            <a:r>
              <a:rPr lang="en-US" sz="1800" dirty="0" smtClean="0">
                <a:solidFill>
                  <a:srgbClr val="545454"/>
                </a:solidFill>
              </a:rPr>
              <a:t>grouping algorithm</a:t>
            </a:r>
          </a:p>
          <a:p>
            <a:pPr marL="342900" indent="-342900">
              <a:buFont typeface="Arial" panose="020B0604020202020204" pitchFamily="34" charset="0"/>
              <a:buChar char="•"/>
            </a:pPr>
            <a:r>
              <a:rPr lang="en-US" sz="1800" dirty="0" smtClean="0">
                <a:solidFill>
                  <a:srgbClr val="545454"/>
                </a:solidFill>
              </a:rPr>
              <a:t>Evidence for completion</a:t>
            </a:r>
          </a:p>
          <a:p>
            <a:pPr marL="342900" indent="-342900">
              <a:buFont typeface="Arial" panose="020B0604020202020204" pitchFamily="34" charset="0"/>
              <a:buChar char="•"/>
            </a:pPr>
            <a:r>
              <a:rPr lang="en-US" sz="1800" dirty="0" smtClean="0">
                <a:solidFill>
                  <a:srgbClr val="545454"/>
                </a:solidFill>
              </a:rPr>
              <a:t>Future work</a:t>
            </a:r>
            <a:endParaRPr lang="en-US" sz="1800" dirty="0">
              <a:solidFill>
                <a:srgbClr val="545454"/>
              </a:solidFill>
            </a:endParaRPr>
          </a:p>
        </p:txBody>
      </p:sp>
    </p:spTree>
    <p:extLst>
      <p:ext uri="{BB962C8B-B14F-4D97-AF65-F5344CB8AC3E}">
        <p14:creationId xmlns:p14="http://schemas.microsoft.com/office/powerpoint/2010/main" val="247796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33400"/>
            <a:ext cx="4495800" cy="6340197"/>
          </a:xfrm>
          <a:prstGeom prst="rect">
            <a:avLst/>
          </a:prstGeom>
          <a:noFill/>
        </p:spPr>
        <p:txBody>
          <a:bodyPr wrap="square" rtlCol="0">
            <a:spAutoFit/>
          </a:bodyPr>
          <a:lstStyle/>
          <a:p>
            <a:pPr algn="ctr"/>
            <a:r>
              <a:rPr lang="en-US" sz="3200" dirty="0" smtClean="0">
                <a:solidFill>
                  <a:schemeClr val="bg1"/>
                </a:solidFill>
              </a:rPr>
              <a:t>Grouping Algorithm</a:t>
            </a:r>
          </a:p>
          <a:p>
            <a:pPr algn="ctr"/>
            <a:endParaRPr lang="en-US" sz="3200" dirty="0">
              <a:solidFill>
                <a:schemeClr val="bg1"/>
              </a:solidFill>
            </a:endParaRPr>
          </a:p>
          <a:p>
            <a:pPr marL="342900" indent="-342900">
              <a:buFont typeface="Wingdings" panose="05000000000000000000" pitchFamily="2" charset="2"/>
              <a:buChar char="v"/>
            </a:pPr>
            <a:r>
              <a:rPr lang="en-US" sz="2200" dirty="0" smtClean="0">
                <a:solidFill>
                  <a:schemeClr val="bg1"/>
                </a:solidFill>
              </a:rPr>
              <a:t>Data Requirements</a:t>
            </a:r>
          </a:p>
          <a:p>
            <a:pPr marL="800100" lvl="1" indent="-342900">
              <a:lnSpc>
                <a:spcPct val="150000"/>
              </a:lnSpc>
              <a:buFont typeface="Wingdings" panose="05000000000000000000" pitchFamily="2" charset="2"/>
              <a:buChar char="Ø"/>
            </a:pPr>
            <a:r>
              <a:rPr lang="en-US" sz="2000" dirty="0" smtClean="0">
                <a:solidFill>
                  <a:schemeClr val="bg1"/>
                </a:solidFill>
              </a:rPr>
              <a:t>Student GPA</a:t>
            </a:r>
          </a:p>
          <a:p>
            <a:pPr marL="800100" lvl="1" indent="-342900">
              <a:lnSpc>
                <a:spcPct val="150000"/>
              </a:lnSpc>
              <a:buFont typeface="Wingdings" panose="05000000000000000000" pitchFamily="2" charset="2"/>
              <a:buChar char="Ø"/>
            </a:pPr>
            <a:r>
              <a:rPr lang="en-US" sz="2000" dirty="0" smtClean="0">
                <a:solidFill>
                  <a:schemeClr val="bg1"/>
                </a:solidFill>
              </a:rPr>
              <a:t>Programming Skills</a:t>
            </a:r>
          </a:p>
          <a:p>
            <a:pPr marL="1257300" lvl="2" indent="-342900">
              <a:buFont typeface="Wingdings" panose="05000000000000000000" pitchFamily="2" charset="2"/>
              <a:buChar char="§"/>
            </a:pPr>
            <a:r>
              <a:rPr lang="en-US" dirty="0">
                <a:solidFill>
                  <a:schemeClr val="bg1"/>
                </a:solidFill>
              </a:rPr>
              <a:t>Base Languages</a:t>
            </a:r>
          </a:p>
          <a:p>
            <a:pPr marL="1257300" lvl="2" indent="-342900">
              <a:buFont typeface="Wingdings" panose="05000000000000000000" pitchFamily="2" charset="2"/>
              <a:buChar char="§"/>
            </a:pPr>
            <a:r>
              <a:rPr lang="en-US" dirty="0">
                <a:solidFill>
                  <a:schemeClr val="bg1"/>
                </a:solidFill>
              </a:rPr>
              <a:t>Frameworks</a:t>
            </a:r>
          </a:p>
          <a:p>
            <a:pPr marL="1257300" lvl="2" indent="-342900">
              <a:buFont typeface="Wingdings" panose="05000000000000000000" pitchFamily="2" charset="2"/>
              <a:buChar char="§"/>
            </a:pPr>
            <a:r>
              <a:rPr lang="en-US" dirty="0">
                <a:solidFill>
                  <a:schemeClr val="bg1"/>
                </a:solidFill>
              </a:rPr>
              <a:t>DBM systems</a:t>
            </a:r>
          </a:p>
          <a:p>
            <a:pPr marL="1257300" lvl="2" indent="-342900">
              <a:buFont typeface="Wingdings" panose="05000000000000000000" pitchFamily="2" charset="2"/>
              <a:buChar char="§"/>
            </a:pPr>
            <a:r>
              <a:rPr lang="en-US" dirty="0">
                <a:solidFill>
                  <a:schemeClr val="bg1"/>
                </a:solidFill>
              </a:rPr>
              <a:t>Version </a:t>
            </a:r>
            <a:r>
              <a:rPr lang="en-US" dirty="0" smtClean="0">
                <a:solidFill>
                  <a:schemeClr val="bg1"/>
                </a:solidFill>
              </a:rPr>
              <a:t>Controlling</a:t>
            </a:r>
          </a:p>
          <a:p>
            <a:pPr marL="800100" lvl="1" indent="-342900">
              <a:lnSpc>
                <a:spcPct val="150000"/>
              </a:lnSpc>
              <a:buFont typeface="Wingdings" panose="05000000000000000000" pitchFamily="2" charset="2"/>
              <a:buChar char="Ø"/>
            </a:pPr>
            <a:r>
              <a:rPr lang="en-US" sz="2000" dirty="0" smtClean="0">
                <a:solidFill>
                  <a:schemeClr val="bg1"/>
                </a:solidFill>
              </a:rPr>
              <a:t>Previous Projects</a:t>
            </a:r>
          </a:p>
          <a:p>
            <a:pPr marL="1257300" lvl="2" indent="-342900">
              <a:buFont typeface="Wingdings" panose="05000000000000000000" pitchFamily="2" charset="2"/>
              <a:buChar char="§"/>
            </a:pPr>
            <a:r>
              <a:rPr lang="en-US" dirty="0" smtClean="0">
                <a:solidFill>
                  <a:schemeClr val="bg1"/>
                </a:solidFill>
              </a:rPr>
              <a:t>Used programming languages</a:t>
            </a:r>
            <a:endParaRPr lang="en-US" dirty="0">
              <a:solidFill>
                <a:schemeClr val="bg1"/>
              </a:solidFill>
            </a:endParaRPr>
          </a:p>
          <a:p>
            <a:pPr marL="800100" lvl="1" indent="-342900">
              <a:lnSpc>
                <a:spcPct val="150000"/>
              </a:lnSpc>
              <a:buFont typeface="Wingdings" panose="05000000000000000000" pitchFamily="2" charset="2"/>
              <a:buChar char="Ø"/>
            </a:pPr>
            <a:r>
              <a:rPr lang="en-US" sz="2000" dirty="0" smtClean="0">
                <a:solidFill>
                  <a:schemeClr val="bg1"/>
                </a:solidFill>
              </a:rPr>
              <a:t>GitHub Repositories</a:t>
            </a:r>
          </a:p>
          <a:p>
            <a:pPr marL="1257300" lvl="2" indent="-342900">
              <a:buFont typeface="Wingdings" panose="05000000000000000000" pitchFamily="2" charset="2"/>
              <a:buChar char="§"/>
            </a:pPr>
            <a:r>
              <a:rPr lang="en-US" dirty="0">
                <a:solidFill>
                  <a:schemeClr val="bg1"/>
                </a:solidFill>
              </a:rPr>
              <a:t>Used programming languages</a:t>
            </a:r>
          </a:p>
          <a:p>
            <a:pPr marL="800100" lvl="1" indent="-342900">
              <a:buFont typeface="Wingdings" panose="05000000000000000000" pitchFamily="2" charset="2"/>
              <a:buChar char="Ø"/>
            </a:pPr>
            <a:endParaRPr lang="en-US" sz="2200" dirty="0" smtClean="0">
              <a:solidFill>
                <a:schemeClr val="bg1"/>
              </a:solidFill>
            </a:endParaRPr>
          </a:p>
          <a:p>
            <a:pPr marL="800100" lvl="1" indent="-342900">
              <a:buFont typeface="Wingdings" panose="05000000000000000000" pitchFamily="2" charset="2"/>
              <a:buChar char="Ø"/>
            </a:pPr>
            <a:endParaRPr lang="en-US" sz="2200" dirty="0" smtClean="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457201"/>
            <a:ext cx="5294631" cy="5943600"/>
          </a:xfrm>
          <a:prstGeom prst="rect">
            <a:avLst/>
          </a:prstGeom>
        </p:spPr>
      </p:pic>
      <p:sp>
        <p:nvSpPr>
          <p:cNvPr id="2" name="&quot;No&quot; Symbol 1"/>
          <p:cNvSpPr/>
          <p:nvPr/>
        </p:nvSpPr>
        <p:spPr>
          <a:xfrm>
            <a:off x="9525000" y="990600"/>
            <a:ext cx="381000" cy="381000"/>
          </a:xfrm>
          <a:prstGeom prst="noSmoking">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TextBox 5"/>
          <p:cNvSpPr txBox="1"/>
          <p:nvPr/>
        </p:nvSpPr>
        <p:spPr>
          <a:xfrm>
            <a:off x="6279624" y="1066800"/>
            <a:ext cx="349776" cy="338554"/>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1600" dirty="0"/>
              <a:t>✔</a:t>
            </a:r>
          </a:p>
        </p:txBody>
      </p:sp>
      <p:sp>
        <p:nvSpPr>
          <p:cNvPr id="7" name="TextBox 6"/>
          <p:cNvSpPr txBox="1"/>
          <p:nvPr/>
        </p:nvSpPr>
        <p:spPr>
          <a:xfrm>
            <a:off x="6705600" y="1861065"/>
            <a:ext cx="369012"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8" name="TextBox 7"/>
          <p:cNvSpPr txBox="1"/>
          <p:nvPr/>
        </p:nvSpPr>
        <p:spPr>
          <a:xfrm>
            <a:off x="6705600" y="2671120"/>
            <a:ext cx="369012"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10" name="TextBox 9"/>
          <p:cNvSpPr txBox="1"/>
          <p:nvPr/>
        </p:nvSpPr>
        <p:spPr>
          <a:xfrm>
            <a:off x="9220200" y="6036963"/>
            <a:ext cx="369012"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11" name="TextBox 10"/>
          <p:cNvSpPr txBox="1"/>
          <p:nvPr/>
        </p:nvSpPr>
        <p:spPr>
          <a:xfrm>
            <a:off x="5422188" y="4648200"/>
            <a:ext cx="369012"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12" name="Curved Up Arrow 11"/>
          <p:cNvSpPr/>
          <p:nvPr/>
        </p:nvSpPr>
        <p:spPr>
          <a:xfrm>
            <a:off x="6850796" y="4157020"/>
            <a:ext cx="304800" cy="184666"/>
          </a:xfrm>
          <a:prstGeom prst="curved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 name="Curved Down Arrow 12"/>
          <p:cNvSpPr/>
          <p:nvPr/>
        </p:nvSpPr>
        <p:spPr>
          <a:xfrm>
            <a:off x="6848259" y="3892034"/>
            <a:ext cx="307338" cy="156520"/>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4" name="Curved Up Arrow 13"/>
          <p:cNvSpPr/>
          <p:nvPr/>
        </p:nvSpPr>
        <p:spPr>
          <a:xfrm>
            <a:off x="6918218" y="3533346"/>
            <a:ext cx="304800" cy="184666"/>
          </a:xfrm>
          <a:prstGeom prst="curved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Curved Down Arrow 14"/>
          <p:cNvSpPr/>
          <p:nvPr/>
        </p:nvSpPr>
        <p:spPr>
          <a:xfrm>
            <a:off x="6915681" y="3268360"/>
            <a:ext cx="307338" cy="156520"/>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6" name="Curved Up Arrow 15"/>
          <p:cNvSpPr/>
          <p:nvPr/>
        </p:nvSpPr>
        <p:spPr>
          <a:xfrm>
            <a:off x="8003537" y="5282518"/>
            <a:ext cx="304800" cy="184666"/>
          </a:xfrm>
          <a:prstGeom prst="curved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Curved Down Arrow 16"/>
          <p:cNvSpPr/>
          <p:nvPr/>
        </p:nvSpPr>
        <p:spPr>
          <a:xfrm>
            <a:off x="8001000" y="5017532"/>
            <a:ext cx="307338" cy="156520"/>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8" name="&quot;No&quot; Symbol 17"/>
          <p:cNvSpPr/>
          <p:nvPr/>
        </p:nvSpPr>
        <p:spPr>
          <a:xfrm>
            <a:off x="990600" y="4983552"/>
            <a:ext cx="381000" cy="381000"/>
          </a:xfrm>
          <a:prstGeom prst="noSmoking">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653209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Evidence for completion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286000"/>
            <a:ext cx="9665446" cy="3733800"/>
          </a:xfrm>
        </p:spPr>
        <p:txBody>
          <a:bodyPr>
            <a:normAutofit/>
          </a:bodyPr>
          <a:lstStyle/>
          <a:p>
            <a:r>
              <a:rPr lang="en-US" sz="2000" b="1" dirty="0" smtClean="0"/>
              <a:t>Student Skills from student profile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9696" t="13661" r="20456" b="15957"/>
          <a:stretch/>
        </p:blipFill>
        <p:spPr>
          <a:xfrm>
            <a:off x="2895600" y="2667000"/>
            <a:ext cx="6019800" cy="3886200"/>
          </a:xfrm>
          <a:prstGeom prst="rect">
            <a:avLst/>
          </a:prstGeom>
        </p:spPr>
      </p:pic>
    </p:spTree>
    <p:extLst>
      <p:ext uri="{BB962C8B-B14F-4D97-AF65-F5344CB8AC3E}">
        <p14:creationId xmlns:p14="http://schemas.microsoft.com/office/powerpoint/2010/main" val="473326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Evidence for completion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56686" y="2202305"/>
            <a:ext cx="4560046" cy="3733800"/>
          </a:xfrm>
        </p:spPr>
        <p:txBody>
          <a:bodyPr>
            <a:normAutofit/>
          </a:bodyPr>
          <a:lstStyle/>
          <a:p>
            <a:r>
              <a:rPr lang="en-US" sz="2000" b="1" dirty="0" smtClean="0"/>
              <a:t>Dataset</a:t>
            </a:r>
            <a:endParaRPr lang="en-US" sz="2000" b="1"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46046"/>
          <a:stretch/>
        </p:blipFill>
        <p:spPr>
          <a:xfrm>
            <a:off x="900246" y="2667000"/>
            <a:ext cx="3352800" cy="3495510"/>
          </a:xfrm>
          <a:prstGeom prst="rect">
            <a:avLst/>
          </a:prstGeom>
        </p:spPr>
      </p:pic>
      <p:sp>
        <p:nvSpPr>
          <p:cNvPr id="15" name="Content Placeholder 5">
            <a:extLst>
              <a:ext uri="{FF2B5EF4-FFF2-40B4-BE49-F238E27FC236}">
                <a16:creationId xmlns:a16="http://schemas.microsoft.com/office/drawing/2014/main" id="{F7E461F4-E6D8-4801-94AA-9B72FC99FFED}"/>
              </a:ext>
            </a:extLst>
          </p:cNvPr>
          <p:cNvSpPr txBox="1">
            <a:spLocks/>
          </p:cNvSpPr>
          <p:nvPr/>
        </p:nvSpPr>
        <p:spPr>
          <a:xfrm>
            <a:off x="4300985" y="2202305"/>
            <a:ext cx="2971800" cy="3886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2000" b="1" dirty="0" smtClean="0"/>
              <a:t>Cleaning Process</a:t>
            </a:r>
            <a:endParaRPr lang="en-US" sz="2000" b="1"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64844"/>
          <a:stretch/>
        </p:blipFill>
        <p:spPr>
          <a:xfrm>
            <a:off x="9372600" y="2668603"/>
            <a:ext cx="2183692" cy="3493907"/>
          </a:xfrm>
          <a:prstGeom prst="rect">
            <a:avLst/>
          </a:prstGeom>
        </p:spPr>
      </p:pic>
      <p:sp>
        <p:nvSpPr>
          <p:cNvPr id="16" name="Content Placeholder 5">
            <a:extLst>
              <a:ext uri="{FF2B5EF4-FFF2-40B4-BE49-F238E27FC236}">
                <a16:creationId xmlns:a16="http://schemas.microsoft.com/office/drawing/2014/main" id="{F7E461F4-E6D8-4801-94AA-9B72FC99FFED}"/>
              </a:ext>
            </a:extLst>
          </p:cNvPr>
          <p:cNvSpPr txBox="1">
            <a:spLocks/>
          </p:cNvSpPr>
          <p:nvPr/>
        </p:nvSpPr>
        <p:spPr>
          <a:xfrm>
            <a:off x="8915400" y="2202305"/>
            <a:ext cx="2971800" cy="3886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2000" b="1" dirty="0" smtClean="0"/>
              <a:t>Cleared Dataset</a:t>
            </a:r>
            <a:endParaRPr lang="en-US" sz="2000" b="1" dirty="0"/>
          </a:p>
        </p:txBody>
      </p: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r="59091" b="38047"/>
          <a:stretch/>
        </p:blipFill>
        <p:spPr>
          <a:xfrm>
            <a:off x="4752661" y="2657310"/>
            <a:ext cx="4114800" cy="3505200"/>
          </a:xfrm>
          <a:prstGeom prst="rect">
            <a:avLst/>
          </a:prstGeom>
        </p:spPr>
      </p:pic>
    </p:spTree>
    <p:extLst>
      <p:ext uri="{BB962C8B-B14F-4D97-AF65-F5344CB8AC3E}">
        <p14:creationId xmlns:p14="http://schemas.microsoft.com/office/powerpoint/2010/main" val="3658952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Evidence for completion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56686" y="2202305"/>
            <a:ext cx="11201914" cy="3733800"/>
          </a:xfrm>
        </p:spPr>
        <p:txBody>
          <a:bodyPr>
            <a:normAutofit/>
          </a:bodyPr>
          <a:lstStyle/>
          <a:p>
            <a:r>
              <a:rPr lang="en-US" sz="2000" b="1" dirty="0" smtClean="0"/>
              <a:t>Identifying GPA Rules</a:t>
            </a:r>
            <a:endParaRPr lang="en-US" sz="2000" b="1"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2879" t="11043" r="48485"/>
          <a:stretch/>
        </p:blipFill>
        <p:spPr>
          <a:xfrm>
            <a:off x="1066800" y="2639853"/>
            <a:ext cx="4419600" cy="373292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2879" t="11043" r="48485" b="6353"/>
          <a:stretch/>
        </p:blipFill>
        <p:spPr>
          <a:xfrm>
            <a:off x="6248400" y="2620457"/>
            <a:ext cx="4724400" cy="3705413"/>
          </a:xfrm>
          <a:prstGeom prst="rect">
            <a:avLst/>
          </a:prstGeom>
        </p:spPr>
      </p:pic>
    </p:spTree>
    <p:extLst>
      <p:ext uri="{BB962C8B-B14F-4D97-AF65-F5344CB8AC3E}">
        <p14:creationId xmlns:p14="http://schemas.microsoft.com/office/powerpoint/2010/main" val="35248783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Evidence for completion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286000"/>
            <a:ext cx="9741646" cy="3733800"/>
          </a:xfrm>
        </p:spPr>
        <p:txBody>
          <a:bodyPr>
            <a:normAutofit/>
          </a:bodyPr>
          <a:lstStyle/>
          <a:p>
            <a:r>
              <a:rPr lang="en-US" sz="2000" b="1" dirty="0" smtClean="0"/>
              <a:t>Splitting students fairly without considering number of groups</a:t>
            </a:r>
          </a:p>
          <a:p>
            <a:r>
              <a:rPr lang="en-US" dirty="0" smtClean="0"/>
              <a:t>Ex : Student count = 2005, Maximum student count per group = 8</a:t>
            </a:r>
          </a:p>
          <a:p>
            <a:endParaRPr lang="en-US" dirty="0"/>
          </a:p>
          <a:p>
            <a:pPr marL="0" indent="0">
              <a:buNone/>
            </a:pPr>
            <a:r>
              <a:rPr lang="en-US" dirty="0" smtClean="0"/>
              <a:t>	Groups with 8 students : 2005 / 8 = 250, Remainder = 5</a:t>
            </a:r>
          </a:p>
          <a:p>
            <a:pPr marL="0" indent="0">
              <a:buNone/>
            </a:pPr>
            <a:r>
              <a:rPr lang="en-US" dirty="0"/>
              <a:t>	</a:t>
            </a:r>
            <a:r>
              <a:rPr lang="en-US" dirty="0" smtClean="0"/>
              <a:t>Create an additional group with remainder + 1 student from each other groups.</a:t>
            </a:r>
          </a:p>
          <a:p>
            <a:pPr marL="0" indent="0">
              <a:buNone/>
            </a:pPr>
            <a:endParaRPr lang="en-US" dirty="0"/>
          </a:p>
          <a:p>
            <a:pPr marL="0" indent="0">
              <a:buNone/>
            </a:pPr>
            <a:r>
              <a:rPr lang="en-US" dirty="0" smtClean="0"/>
              <a:t>	Output : Groups with 8 Students : 248</a:t>
            </a:r>
          </a:p>
          <a:p>
            <a:pPr marL="0" indent="0">
              <a:buNone/>
            </a:pPr>
            <a:r>
              <a:rPr lang="en-US" dirty="0"/>
              <a:t>	</a:t>
            </a:r>
            <a:r>
              <a:rPr lang="en-US" dirty="0" smtClean="0"/>
              <a:t>		 Groups with 7 Students : 3</a:t>
            </a:r>
          </a:p>
          <a:p>
            <a:pPr marL="0" indent="0">
              <a:buNone/>
            </a:pPr>
            <a:r>
              <a:rPr lang="en-US" dirty="0"/>
              <a:t>	</a:t>
            </a:r>
            <a:r>
              <a:rPr lang="en-US" dirty="0" smtClean="0"/>
              <a:t>		 </a:t>
            </a:r>
            <a:r>
              <a:rPr lang="en-US" dirty="0" smtClean="0">
                <a:solidFill>
                  <a:srgbClr val="FF0000"/>
                </a:solidFill>
              </a:rPr>
              <a:t>Final Group count : 251</a:t>
            </a:r>
            <a:endParaRPr lang="en-US" dirty="0">
              <a:solidFill>
                <a:srgbClr val="FF0000"/>
              </a:solidFill>
            </a:endParaRPr>
          </a:p>
        </p:txBody>
      </p:sp>
    </p:spTree>
    <p:extLst>
      <p:ext uri="{BB962C8B-B14F-4D97-AF65-F5344CB8AC3E}">
        <p14:creationId xmlns:p14="http://schemas.microsoft.com/office/powerpoint/2010/main" val="3569265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Evidence for completion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286000"/>
            <a:ext cx="9741646" cy="3733800"/>
          </a:xfrm>
        </p:spPr>
        <p:txBody>
          <a:bodyPr>
            <a:normAutofit/>
          </a:bodyPr>
          <a:lstStyle/>
          <a:p>
            <a:r>
              <a:rPr lang="en-US" sz="2000" b="1" dirty="0" smtClean="0"/>
              <a:t>Demo Grouping Result </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6140" r="1515"/>
          <a:stretch/>
        </p:blipFill>
        <p:spPr>
          <a:xfrm>
            <a:off x="2362200" y="2743200"/>
            <a:ext cx="7325567" cy="3507014"/>
          </a:xfrm>
          <a:prstGeom prst="rect">
            <a:avLst/>
          </a:prstGeom>
        </p:spPr>
      </p:pic>
    </p:spTree>
    <p:extLst>
      <p:ext uri="{BB962C8B-B14F-4D97-AF65-F5344CB8AC3E}">
        <p14:creationId xmlns:p14="http://schemas.microsoft.com/office/powerpoint/2010/main" val="2500987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 works</a:t>
            </a:r>
            <a:endParaRPr lang="en-US" dirty="0"/>
          </a:p>
        </p:txBody>
      </p:sp>
      <p:sp>
        <p:nvSpPr>
          <p:cNvPr id="3" name="Text Placeholder 2"/>
          <p:cNvSpPr>
            <a:spLocks noGrp="1"/>
          </p:cNvSpPr>
          <p:nvPr>
            <p:ph type="body" idx="1"/>
          </p:nvPr>
        </p:nvSpPr>
        <p:spPr/>
        <p:txBody>
          <a:bodyPr/>
          <a:lstStyle/>
          <a:p>
            <a:pPr marL="342900" indent="-342900">
              <a:buFont typeface="Arial" panose="020B0604020202020204" pitchFamily="34" charset="0"/>
              <a:buChar char="•"/>
            </a:pPr>
            <a:r>
              <a:rPr lang="en-US" dirty="0" smtClean="0">
                <a:solidFill>
                  <a:schemeClr val="accent2">
                    <a:lumMod val="75000"/>
                  </a:schemeClr>
                </a:solidFill>
              </a:rPr>
              <a:t>GPA Balancer</a:t>
            </a:r>
          </a:p>
          <a:p>
            <a:pPr marL="342900" indent="-342900">
              <a:buFont typeface="Arial" panose="020B0604020202020204" pitchFamily="34" charset="0"/>
              <a:buChar char="•"/>
            </a:pPr>
            <a:r>
              <a:rPr lang="en-US" dirty="0" smtClean="0">
                <a:solidFill>
                  <a:schemeClr val="accent2">
                    <a:lumMod val="75000"/>
                  </a:schemeClr>
                </a:solidFill>
              </a:rPr>
              <a:t>CREATE DIVERSE TEAMS</a:t>
            </a:r>
          </a:p>
        </p:txBody>
      </p:sp>
    </p:spTree>
    <p:extLst>
      <p:ext uri="{BB962C8B-B14F-4D97-AF65-F5344CB8AC3E}">
        <p14:creationId xmlns:p14="http://schemas.microsoft.com/office/powerpoint/2010/main" val="81926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GPA Balancer</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286000"/>
            <a:ext cx="9741646" cy="3733800"/>
          </a:xfrm>
        </p:spPr>
        <p:txBody>
          <a:bodyPr>
            <a:normAutofit/>
          </a:bodyPr>
          <a:lstStyle/>
          <a:p>
            <a:r>
              <a:rPr lang="en-US" sz="2000" dirty="0" smtClean="0"/>
              <a:t>To </a:t>
            </a:r>
            <a:r>
              <a:rPr lang="en-US" sz="2000" dirty="0"/>
              <a:t>ensure that the grouping process will produce student groups without any unbalanced situations. such as, </a:t>
            </a:r>
          </a:p>
          <a:p>
            <a:pPr lvl="1"/>
            <a:r>
              <a:rPr lang="en-US" sz="1800" dirty="0" smtClean="0"/>
              <a:t>some groups may have best </a:t>
            </a:r>
            <a:r>
              <a:rPr lang="en-US" sz="1800" dirty="0" err="1" smtClean="0"/>
              <a:t>gpa</a:t>
            </a:r>
            <a:r>
              <a:rPr lang="en-US" sz="1800" dirty="0" smtClean="0"/>
              <a:t> scores and others don’t. </a:t>
            </a:r>
          </a:p>
          <a:p>
            <a:pPr lvl="1"/>
            <a:endParaRPr lang="en-US" sz="1800" dirty="0" smtClean="0"/>
          </a:p>
          <a:p>
            <a:r>
              <a:rPr lang="en-US" sz="2000" dirty="0" smtClean="0"/>
              <a:t>To achieve this we need to regulate average GPA for each group</a:t>
            </a:r>
          </a:p>
        </p:txBody>
      </p:sp>
    </p:spTree>
    <p:extLst>
      <p:ext uri="{BB962C8B-B14F-4D97-AF65-F5344CB8AC3E}">
        <p14:creationId xmlns:p14="http://schemas.microsoft.com/office/powerpoint/2010/main" val="3290549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p:txBody>
          <a:bodyPr/>
          <a:lstStyle/>
          <a:p>
            <a:r>
              <a:rPr lang="en-US" dirty="0"/>
              <a:t>Overall Project Description</a:t>
            </a:r>
          </a:p>
        </p:txBody>
      </p:sp>
    </p:spTree>
    <p:extLst>
      <p:ext uri="{BB962C8B-B14F-4D97-AF65-F5344CB8AC3E}">
        <p14:creationId xmlns:p14="http://schemas.microsoft.com/office/powerpoint/2010/main" val="41509553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CREATE DIVERSE TEAMS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286000"/>
            <a:ext cx="9741646" cy="3733800"/>
          </a:xfrm>
        </p:spPr>
        <p:txBody>
          <a:bodyPr>
            <a:normAutofit/>
          </a:bodyPr>
          <a:lstStyle/>
          <a:p>
            <a:r>
              <a:rPr lang="en-US" dirty="0" smtClean="0"/>
              <a:t>By creating student groups with various skills is</a:t>
            </a:r>
          </a:p>
          <a:p>
            <a:pPr marL="0" indent="0">
              <a:buNone/>
            </a:pPr>
            <a:r>
              <a:rPr lang="en-US" dirty="0" smtClean="0"/>
              <a:t>     much more efficient and effective.</a:t>
            </a:r>
          </a:p>
          <a:p>
            <a:pPr marL="0" indent="0">
              <a:buNone/>
            </a:pPr>
            <a:endParaRPr lang="en-US" dirty="0"/>
          </a:p>
          <a:p>
            <a:pPr marL="0" indent="0">
              <a:buNone/>
            </a:pPr>
            <a:r>
              <a:rPr lang="en-US" dirty="0" smtClean="0"/>
              <a:t>Advantages :</a:t>
            </a:r>
            <a:endParaRPr lang="en-US" dirty="0"/>
          </a:p>
          <a:p>
            <a:pPr lvl="1">
              <a:buFont typeface="+mj-lt"/>
              <a:buAutoNum type="arabicPeriod"/>
            </a:pPr>
            <a:r>
              <a:rPr lang="en-US" dirty="0" smtClean="0"/>
              <a:t>They focus more on facts</a:t>
            </a:r>
          </a:p>
          <a:p>
            <a:pPr lvl="1">
              <a:buFont typeface="+mj-lt"/>
              <a:buAutoNum type="arabicPeriod"/>
            </a:pPr>
            <a:r>
              <a:rPr lang="en-US" dirty="0" smtClean="0"/>
              <a:t>They Process those facts more carefully</a:t>
            </a:r>
          </a:p>
          <a:p>
            <a:pPr lvl="1">
              <a:buFont typeface="+mj-lt"/>
              <a:buAutoNum type="arabicPeriod"/>
            </a:pPr>
            <a:r>
              <a:rPr lang="en-US" dirty="0" smtClean="0"/>
              <a:t>They’re also more innovative</a:t>
            </a:r>
          </a:p>
        </p:txBody>
      </p:sp>
      <p:pic>
        <p:nvPicPr>
          <p:cNvPr id="4" name="Picture 2" descr="PPT - Forming Groups Homogeneous vs. Heterogeneous PowerPoint Presentation  - ID:3005973"/>
          <p:cNvPicPr>
            <a:picLocks noChangeAspect="1" noChangeArrowheads="1"/>
          </p:cNvPicPr>
          <p:nvPr/>
        </p:nvPicPr>
        <p:blipFill rotWithShape="1">
          <a:blip r:embed="rId2">
            <a:extLst>
              <a:ext uri="{28A0092B-C50C-407E-A947-70E740481C1C}">
                <a14:useLocalDpi xmlns:a14="http://schemas.microsoft.com/office/drawing/2010/main" val="0"/>
              </a:ext>
            </a:extLst>
          </a:blip>
          <a:srcRect t="9034" r="8532"/>
          <a:stretch/>
        </p:blipFill>
        <p:spPr bwMode="auto">
          <a:xfrm>
            <a:off x="7391400" y="2286000"/>
            <a:ext cx="4114800" cy="3069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9413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5">
            <a:extLst>
              <a:ext uri="{FF2B5EF4-FFF2-40B4-BE49-F238E27FC236}">
                <a16:creationId xmlns:a16="http://schemas.microsoft.com/office/drawing/2014/main" id="{F7E461F4-E6D8-4801-94AA-9B72FC99FFED}"/>
              </a:ext>
            </a:extLst>
          </p:cNvPr>
          <p:cNvSpPr>
            <a:spLocks noGrp="1"/>
          </p:cNvSpPr>
          <p:nvPr>
            <p:ph idx="1"/>
          </p:nvPr>
        </p:nvSpPr>
        <p:spPr>
          <a:xfrm>
            <a:off x="914400" y="2603500"/>
            <a:ext cx="10591800" cy="3416300"/>
          </a:xfrm>
        </p:spPr>
        <p:txBody>
          <a:bodyPr>
            <a:normAutofit/>
          </a:bodyPr>
          <a:lstStyle/>
          <a:p>
            <a:pPr marL="0" indent="0" defTabSz="914400">
              <a:spcBef>
                <a:spcPts val="0"/>
              </a:spcBef>
              <a:buClrTx/>
              <a:buSzTx/>
              <a:buNone/>
              <a:defRPr/>
            </a:pPr>
            <a:r>
              <a:rPr lang="en-US" sz="1600" dirty="0"/>
              <a:t>[1</a:t>
            </a:r>
            <a:r>
              <a:rPr lang="en-US" sz="1600" dirty="0" smtClean="0"/>
              <a:t>] </a:t>
            </a:r>
            <a:r>
              <a:rPr lang="en-US" sz="1600" dirty="0" err="1" smtClean="0"/>
              <a:t>Kmeans</a:t>
            </a:r>
            <a:r>
              <a:rPr lang="en-US" sz="1600" dirty="0" smtClean="0"/>
              <a:t> Clustering, Available at</a:t>
            </a:r>
          </a:p>
          <a:p>
            <a:pPr marL="0" indent="0" defTabSz="914400">
              <a:spcBef>
                <a:spcPts val="0"/>
              </a:spcBef>
              <a:buClrTx/>
              <a:buSzTx/>
              <a:buNone/>
              <a:defRPr/>
            </a:pPr>
            <a:r>
              <a:rPr lang="en-US" sz="1600" dirty="0" smtClean="0">
                <a:hlinkClick r:id="rId2"/>
              </a:rPr>
              <a:t>https://scikit-learn.org/stable/modules/generated/sklearn.cluster.KMeans.html</a:t>
            </a:r>
            <a:endParaRPr lang="en-US" sz="1600" dirty="0" smtClean="0"/>
          </a:p>
          <a:p>
            <a:pPr marL="0" indent="0" defTabSz="914400">
              <a:spcBef>
                <a:spcPts val="0"/>
              </a:spcBef>
              <a:buClrTx/>
              <a:buSzTx/>
              <a:buNone/>
              <a:defRPr/>
            </a:pPr>
            <a:r>
              <a:rPr lang="en-US" sz="1600" dirty="0" smtClean="0"/>
              <a:t> </a:t>
            </a:r>
            <a:endParaRPr lang="en-US" sz="1600" dirty="0"/>
          </a:p>
          <a:p>
            <a:pPr marL="0" indent="0" defTabSz="914400">
              <a:spcBef>
                <a:spcPts val="0"/>
              </a:spcBef>
              <a:buClrTx/>
              <a:buSzTx/>
              <a:buNone/>
              <a:defRPr/>
            </a:pPr>
            <a:r>
              <a:rPr lang="en-US" sz="1600" dirty="0"/>
              <a:t>[2] </a:t>
            </a:r>
            <a:r>
              <a:rPr lang="en-US" sz="1600" dirty="0" smtClean="0"/>
              <a:t>Decision Tree Classifier, Available at </a:t>
            </a:r>
          </a:p>
          <a:p>
            <a:pPr marL="0" indent="0" defTabSz="914400">
              <a:spcBef>
                <a:spcPts val="0"/>
              </a:spcBef>
              <a:buClrTx/>
              <a:buSzTx/>
              <a:buNone/>
              <a:defRPr/>
            </a:pPr>
            <a:r>
              <a:rPr lang="en-US" sz="1600" dirty="0" smtClean="0">
                <a:hlinkClick r:id="rId3"/>
              </a:rPr>
              <a:t>https://scikit-learn.org/stable/modules/generated/sklearn.tree.DecisionTreeClassifier.html</a:t>
            </a:r>
            <a:endParaRPr lang="en-US" sz="1600" dirty="0" smtClean="0"/>
          </a:p>
          <a:p>
            <a:pPr marL="0" indent="0" defTabSz="914400">
              <a:spcBef>
                <a:spcPts val="0"/>
              </a:spcBef>
              <a:buClrTx/>
              <a:buSzTx/>
              <a:buNone/>
              <a:defRPr/>
            </a:pPr>
            <a:endParaRPr lang="en-US" sz="1600" dirty="0"/>
          </a:p>
          <a:p>
            <a:pPr marL="0" indent="0" defTabSz="914400">
              <a:spcBef>
                <a:spcPts val="0"/>
              </a:spcBef>
              <a:buClrTx/>
              <a:buSzTx/>
              <a:buNone/>
              <a:defRPr/>
            </a:pPr>
            <a:r>
              <a:rPr lang="en-US" sz="1600" dirty="0" smtClean="0"/>
              <a:t>[</a:t>
            </a:r>
            <a:r>
              <a:rPr lang="en-US" sz="1600" dirty="0"/>
              <a:t>3] Why Diverse Teams Are Smarter, Available </a:t>
            </a:r>
            <a:r>
              <a:rPr lang="en-US" sz="1600" dirty="0" smtClean="0"/>
              <a:t>at</a:t>
            </a:r>
          </a:p>
          <a:p>
            <a:pPr marL="0" indent="0" defTabSz="914400">
              <a:spcBef>
                <a:spcPts val="0"/>
              </a:spcBef>
              <a:buClrTx/>
              <a:buSzTx/>
              <a:buNone/>
              <a:defRPr/>
            </a:pPr>
            <a:r>
              <a:rPr lang="en-US" sz="1600" dirty="0" smtClean="0">
                <a:hlinkClick r:id="rId4"/>
              </a:rPr>
              <a:t>https://hbr.org/2016/11/why-diverse-teams-are-smarter</a:t>
            </a:r>
            <a:endParaRPr lang="en-US" sz="1600" dirty="0" smtClean="0"/>
          </a:p>
        </p:txBody>
      </p:sp>
    </p:spTree>
    <p:extLst>
      <p:ext uri="{BB962C8B-B14F-4D97-AF65-F5344CB8AC3E}">
        <p14:creationId xmlns:p14="http://schemas.microsoft.com/office/powerpoint/2010/main" val="16712602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bwMode="gray">
          <a:xfrm>
            <a:off x="6629400" y="1524000"/>
            <a:ext cx="5105400" cy="2514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dirty="0">
                <a:solidFill>
                  <a:srgbClr val="545454"/>
                </a:solidFill>
              </a:rPr>
              <a:t>Research Section 2</a:t>
            </a:r>
          </a:p>
          <a:p>
            <a:pPr>
              <a:lnSpc>
                <a:spcPct val="150000"/>
              </a:lnSpc>
            </a:pPr>
            <a:r>
              <a:rPr lang="en-US" sz="2000" dirty="0">
                <a:solidFill>
                  <a:srgbClr val="545454"/>
                </a:solidFill>
              </a:rPr>
              <a:t>Predict </a:t>
            </a:r>
            <a:r>
              <a:rPr lang="en-US" sz="2000" dirty="0" smtClean="0">
                <a:solidFill>
                  <a:srgbClr val="545454"/>
                </a:solidFill>
              </a:rPr>
              <a:t>future GitHub </a:t>
            </a:r>
            <a:r>
              <a:rPr lang="en-US" sz="2000" dirty="0">
                <a:solidFill>
                  <a:srgbClr val="545454"/>
                </a:solidFill>
              </a:rPr>
              <a:t>contribution and progress tracking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914400"/>
            <a:ext cx="1981200" cy="198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itle 3"/>
          <p:cNvSpPr>
            <a:spLocks noGrp="1"/>
          </p:cNvSpPr>
          <p:nvPr>
            <p:ph type="title"/>
          </p:nvPr>
        </p:nvSpPr>
        <p:spPr>
          <a:xfrm>
            <a:off x="1066800" y="3352800"/>
            <a:ext cx="4351025" cy="2283824"/>
          </a:xfrm>
        </p:spPr>
        <p:txBody>
          <a:bodyPr/>
          <a:lstStyle/>
          <a:p>
            <a:r>
              <a:rPr lang="en-US" dirty="0" smtClean="0"/>
              <a:t>IT18140330 </a:t>
            </a:r>
            <a:r>
              <a:rPr lang="en-US" dirty="0" err="1"/>
              <a:t>Gamage</a:t>
            </a:r>
            <a:r>
              <a:rPr lang="en-US" dirty="0"/>
              <a:t> O.M.</a:t>
            </a:r>
            <a:br>
              <a:rPr lang="en-US" dirty="0"/>
            </a:br>
            <a:r>
              <a:rPr lang="en-US" dirty="0"/>
              <a:t/>
            </a:r>
            <a:br>
              <a:rPr lang="en-US" dirty="0"/>
            </a:br>
            <a:r>
              <a:rPr lang="en-US" sz="5400" dirty="0">
                <a:solidFill>
                  <a:srgbClr val="E17509"/>
                </a:solidFill>
                <a:latin typeface="Bell MT" panose="02020503060305020303" pitchFamily="18" charset="0"/>
              </a:rPr>
              <a:t>SE</a:t>
            </a:r>
          </a:p>
        </p:txBody>
      </p:sp>
    </p:spTree>
    <p:extLst>
      <p:ext uri="{BB962C8B-B14F-4D97-AF65-F5344CB8AC3E}">
        <p14:creationId xmlns:p14="http://schemas.microsoft.com/office/powerpoint/2010/main" val="98213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5E8883F-180F-41FF-B53F-EF49BD9568CA}"/>
              </a:ext>
            </a:extLst>
          </p:cNvPr>
          <p:cNvSpPr>
            <a:spLocks noGrp="1"/>
          </p:cNvSpPr>
          <p:nvPr>
            <p:ph type="title"/>
          </p:nvPr>
        </p:nvSpPr>
        <p:spPr/>
        <p:txBody>
          <a:bodyPr/>
          <a:lstStyle/>
          <a:p>
            <a:r>
              <a:rPr lang="en-US" dirty="0"/>
              <a:t>Introduction</a:t>
            </a:r>
          </a:p>
        </p:txBody>
      </p:sp>
      <p:sp>
        <p:nvSpPr>
          <p:cNvPr id="8" name="Text Placeholder 5">
            <a:extLst>
              <a:ext uri="{FF2B5EF4-FFF2-40B4-BE49-F238E27FC236}">
                <a16:creationId xmlns:a16="http://schemas.microsoft.com/office/drawing/2014/main" id="{1A53AEB1-B06A-4385-9D7D-63D45599F0F2}"/>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solidFill>
                  <a:schemeClr val="accent1">
                    <a:lumMod val="75000"/>
                  </a:schemeClr>
                </a:solidFill>
              </a:rPr>
              <a:t>Research </a:t>
            </a:r>
            <a:r>
              <a:rPr lang="en-US" dirty="0" smtClean="0">
                <a:solidFill>
                  <a:schemeClr val="accent1">
                    <a:lumMod val="75000"/>
                  </a:schemeClr>
                </a:solidFill>
              </a:rPr>
              <a:t>Questions</a:t>
            </a:r>
            <a:endParaRPr lang="en-US" dirty="0">
              <a:solidFill>
                <a:schemeClr val="accent1">
                  <a:lumMod val="75000"/>
                </a:schemeClr>
              </a:solidFill>
            </a:endParaRPr>
          </a:p>
          <a:p>
            <a:pPr marL="342900" indent="-342900">
              <a:buFont typeface="Arial" panose="020B0604020202020204" pitchFamily="34" charset="0"/>
              <a:buChar char="•"/>
            </a:pPr>
            <a:r>
              <a:rPr lang="en-US" dirty="0" smtClean="0">
                <a:solidFill>
                  <a:schemeClr val="accent1">
                    <a:lumMod val="75000"/>
                  </a:schemeClr>
                </a:solidFill>
              </a:rPr>
              <a:t>Specific &amp; sub Objectives</a:t>
            </a:r>
            <a:endParaRPr lang="en-US" dirty="0">
              <a:solidFill>
                <a:schemeClr val="accent1">
                  <a:lumMod val="75000"/>
                </a:schemeClr>
              </a:solidFill>
            </a:endParaRPr>
          </a:p>
        </p:txBody>
      </p:sp>
    </p:spTree>
    <p:extLst>
      <p:ext uri="{BB962C8B-B14F-4D97-AF65-F5344CB8AC3E}">
        <p14:creationId xmlns:p14="http://schemas.microsoft.com/office/powerpoint/2010/main" val="16375774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Research </a:t>
            </a:r>
            <a:r>
              <a:rPr lang="en-US" dirty="0" smtClean="0"/>
              <a:t>Questions</a:t>
            </a:r>
            <a:endParaRPr lang="en-US" dirty="0"/>
          </a:p>
        </p:txBody>
      </p:sp>
      <p:sp>
        <p:nvSpPr>
          <p:cNvPr id="5"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5" y="2603500"/>
            <a:ext cx="8598646" cy="3416300"/>
          </a:xfrm>
        </p:spPr>
        <p:txBody>
          <a:bodyPr>
            <a:normAutofit/>
          </a:bodyPr>
          <a:lstStyle/>
          <a:p>
            <a:r>
              <a:rPr lang="en-US" dirty="0"/>
              <a:t>Are Students usually use any version controlling systems for their university modules</a:t>
            </a:r>
            <a:r>
              <a:rPr lang="en-US" dirty="0" smtClean="0"/>
              <a:t>?</a:t>
            </a:r>
          </a:p>
          <a:p>
            <a:r>
              <a:rPr lang="en-US" dirty="0" smtClean="0"/>
              <a:t>Can we track GitHub users’ project? </a:t>
            </a:r>
            <a:r>
              <a:rPr lang="en-US" dirty="0"/>
              <a:t>How we are going to track the progress</a:t>
            </a:r>
            <a:r>
              <a:rPr lang="en-US" dirty="0" smtClean="0"/>
              <a:t>?</a:t>
            </a:r>
          </a:p>
          <a:p>
            <a:r>
              <a:rPr lang="en-US" dirty="0" smtClean="0"/>
              <a:t>Are there any existing project management system to predict contribution and track the project progress using GitHub?</a:t>
            </a:r>
            <a:endParaRPr lang="en-US" dirty="0"/>
          </a:p>
          <a:p>
            <a:pPr algn="just">
              <a:lnSpc>
                <a:spcPct val="120000"/>
              </a:lnSpc>
            </a:pPr>
            <a:r>
              <a:rPr lang="en-US" dirty="0"/>
              <a:t>What should be considered when we </a:t>
            </a:r>
            <a:r>
              <a:rPr lang="en-US" dirty="0" smtClean="0"/>
              <a:t>track the progress?</a:t>
            </a:r>
            <a:endParaRPr lang="en-US" dirty="0"/>
          </a:p>
          <a:p>
            <a:r>
              <a:rPr lang="en-US" dirty="0" smtClean="0"/>
              <a:t>Are there any Incorporating </a:t>
            </a:r>
            <a:r>
              <a:rPr lang="en-US" dirty="0"/>
              <a:t>version controlling </a:t>
            </a:r>
            <a:r>
              <a:rPr lang="en-US" dirty="0" smtClean="0"/>
              <a:t>facilities </a:t>
            </a:r>
            <a:r>
              <a:rPr lang="en-US" dirty="0"/>
              <a:t>in project </a:t>
            </a:r>
            <a:r>
              <a:rPr lang="en-US" dirty="0" smtClean="0"/>
              <a:t>management</a:t>
            </a:r>
            <a:r>
              <a:rPr lang="en-US" dirty="0"/>
              <a:t>?</a:t>
            </a:r>
            <a:endParaRPr lang="en-US" dirty="0" smtClean="0"/>
          </a:p>
          <a:p>
            <a:endParaRPr lang="en-US" dirty="0">
              <a:highlight>
                <a:srgbClr val="FFFF00"/>
              </a:highligh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6878" y="2819400"/>
            <a:ext cx="2418978" cy="3058066"/>
          </a:xfrm>
          <a:prstGeom prst="rect">
            <a:avLst/>
          </a:prstGeom>
        </p:spPr>
      </p:pic>
    </p:spTree>
    <p:extLst>
      <p:ext uri="{BB962C8B-B14F-4D97-AF65-F5344CB8AC3E}">
        <p14:creationId xmlns:p14="http://schemas.microsoft.com/office/powerpoint/2010/main" val="19054663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2600" y="2895600"/>
            <a:ext cx="2286000" cy="2392326"/>
          </a:xfrm>
          <a:prstGeom prst="rect">
            <a:avLst/>
          </a:prstGeom>
        </p:spPr>
      </p:pic>
      <p:sp>
        <p:nvSpPr>
          <p:cNvPr id="7"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Objectives</a:t>
            </a:r>
          </a:p>
        </p:txBody>
      </p:sp>
      <p:sp>
        <p:nvSpPr>
          <p:cNvPr id="8"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5" y="2603500"/>
            <a:ext cx="8141446" cy="3416300"/>
          </a:xfrm>
        </p:spPr>
        <p:txBody>
          <a:bodyPr>
            <a:normAutofit/>
          </a:bodyPr>
          <a:lstStyle/>
          <a:p>
            <a:r>
              <a:rPr lang="en-US" dirty="0" smtClean="0"/>
              <a:t>Predict </a:t>
            </a:r>
            <a:r>
              <a:rPr lang="en-US" dirty="0"/>
              <a:t>Future Contribution </a:t>
            </a:r>
            <a:r>
              <a:rPr lang="en-US" dirty="0" smtClean="0"/>
              <a:t>and progress tracking using GitHub REST API.</a:t>
            </a:r>
          </a:p>
          <a:p>
            <a:pPr marL="0" indent="0">
              <a:buNone/>
            </a:pPr>
            <a:r>
              <a:rPr lang="en-US" b="1" dirty="0" smtClean="0">
                <a:solidFill>
                  <a:srgbClr val="E17509"/>
                </a:solidFill>
              </a:rPr>
              <a:t>Sub Objectives</a:t>
            </a:r>
            <a:endParaRPr lang="en-US" b="1" dirty="0">
              <a:solidFill>
                <a:srgbClr val="E17509"/>
              </a:solidFill>
            </a:endParaRPr>
          </a:p>
          <a:p>
            <a:pPr>
              <a:buFont typeface="Courier New" panose="02070309020205020404" pitchFamily="49" charset="0"/>
              <a:buChar char="o"/>
            </a:pPr>
            <a:r>
              <a:rPr lang="en-US" dirty="0" smtClean="0"/>
              <a:t>Create system component to Track </a:t>
            </a:r>
            <a:r>
              <a:rPr lang="en-US" dirty="0"/>
              <a:t>the project progress using GitHub REST API.</a:t>
            </a:r>
          </a:p>
          <a:p>
            <a:pPr>
              <a:buFont typeface="Courier New" panose="02070309020205020404" pitchFamily="49" charset="0"/>
              <a:buChar char="o"/>
            </a:pPr>
            <a:r>
              <a:rPr lang="en-US" dirty="0" smtClean="0"/>
              <a:t>Creating Issue Tracking system </a:t>
            </a:r>
            <a:r>
              <a:rPr lang="en-US" dirty="0"/>
              <a:t>similar as stack </a:t>
            </a:r>
            <a:r>
              <a:rPr lang="en-US" dirty="0" smtClean="0"/>
              <a:t>overflow.</a:t>
            </a:r>
            <a:endParaRPr lang="en-US" dirty="0"/>
          </a:p>
          <a:p>
            <a:pPr>
              <a:buFont typeface="Courier New" panose="02070309020205020404" pitchFamily="49" charset="0"/>
              <a:buChar char="o"/>
            </a:pPr>
            <a:r>
              <a:rPr lang="en-US" dirty="0" smtClean="0"/>
              <a:t>Generating Performance </a:t>
            </a:r>
            <a:r>
              <a:rPr lang="en-US" dirty="0"/>
              <a:t>report which represents individual contribution to the project by each team member</a:t>
            </a:r>
          </a:p>
          <a:p>
            <a:pPr>
              <a:buFont typeface="Courier New" panose="02070309020205020404" pitchFamily="49" charset="0"/>
              <a:buChar char="o"/>
            </a:pPr>
            <a:endParaRPr lang="en-US" dirty="0"/>
          </a:p>
          <a:p>
            <a:pPr>
              <a:buFont typeface="Courier New" panose="02070309020205020404" pitchFamily="49" charset="0"/>
              <a:buChar char="o"/>
            </a:pPr>
            <a:endParaRPr lang="en-US" dirty="0">
              <a:highlight>
                <a:srgbClr val="FFFF00"/>
              </a:highlight>
            </a:endParaRPr>
          </a:p>
        </p:txBody>
      </p:sp>
    </p:spTree>
    <p:extLst>
      <p:ext uri="{BB962C8B-B14F-4D97-AF65-F5344CB8AC3E}">
        <p14:creationId xmlns:p14="http://schemas.microsoft.com/office/powerpoint/2010/main" val="28324206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a:t>Research Methodology</a:t>
            </a:r>
          </a:p>
        </p:txBody>
      </p:sp>
      <p:sp>
        <p:nvSpPr>
          <p:cNvPr id="7" name="Text Placeholder 2">
            <a:extLst>
              <a:ext uri="{FF2B5EF4-FFF2-40B4-BE49-F238E27FC236}">
                <a16:creationId xmlns:a16="http://schemas.microsoft.com/office/drawing/2014/main" id="{A1CC5A43-472A-4962-B321-659FBD8631E9}"/>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sz="1800" dirty="0" smtClean="0">
                <a:solidFill>
                  <a:schemeClr val="accent1">
                    <a:lumMod val="75000"/>
                  </a:schemeClr>
                </a:solidFill>
              </a:rPr>
              <a:t>Methodology</a:t>
            </a:r>
            <a:endParaRPr lang="en-US" sz="1800" dirty="0">
              <a:solidFill>
                <a:schemeClr val="accent1">
                  <a:lumMod val="75000"/>
                </a:scheme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4327599"/>
            <a:ext cx="4991100" cy="1267739"/>
          </a:xfrm>
          <a:prstGeom prst="rect">
            <a:avLst/>
          </a:prstGeom>
        </p:spPr>
      </p:pic>
    </p:spTree>
    <p:extLst>
      <p:ext uri="{BB962C8B-B14F-4D97-AF65-F5344CB8AC3E}">
        <p14:creationId xmlns:p14="http://schemas.microsoft.com/office/powerpoint/2010/main" val="10281022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5"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r>
              <a:rPr lang="en-US" dirty="0" smtClean="0"/>
              <a:t>Predict </a:t>
            </a:r>
            <a:r>
              <a:rPr lang="en-US" dirty="0"/>
              <a:t>Future Contribution </a:t>
            </a:r>
            <a:r>
              <a:rPr lang="en-US" dirty="0" smtClean="0"/>
              <a:t>and Progress Tracking using </a:t>
            </a:r>
            <a:r>
              <a:rPr lang="en-US" dirty="0"/>
              <a:t>GitHub REST </a:t>
            </a:r>
            <a:r>
              <a:rPr lang="en-US" dirty="0" smtClean="0"/>
              <a:t>API</a:t>
            </a:r>
            <a:r>
              <a:rPr lang="en-US" dirty="0"/>
              <a:t>.</a:t>
            </a:r>
            <a:endParaRPr lang="en-US" dirty="0" smtClean="0"/>
          </a:p>
          <a:p>
            <a:r>
              <a:rPr lang="en-US" dirty="0" smtClean="0"/>
              <a:t>Project creation, Progress tracking.</a:t>
            </a:r>
          </a:p>
          <a:p>
            <a:r>
              <a:rPr lang="en-US" dirty="0" smtClean="0"/>
              <a:t>Track the data using </a:t>
            </a:r>
            <a:r>
              <a:rPr lang="en-US" b="1" dirty="0" smtClean="0"/>
              <a:t>GitHub REST API .</a:t>
            </a:r>
            <a:endParaRPr lang="en-US" b="1" dirty="0"/>
          </a:p>
          <a:p>
            <a:r>
              <a:rPr lang="en-US" dirty="0" smtClean="0"/>
              <a:t>Leader has to create a project Environment with a </a:t>
            </a:r>
            <a:r>
              <a:rPr lang="en-US" b="1" dirty="0"/>
              <a:t>GitHub Access </a:t>
            </a:r>
            <a:r>
              <a:rPr lang="en-US" b="1" dirty="0" smtClean="0"/>
              <a:t>Token</a:t>
            </a:r>
            <a:r>
              <a:rPr lang="en-US" dirty="0" smtClean="0"/>
              <a:t>.</a:t>
            </a:r>
          </a:p>
          <a:p>
            <a:r>
              <a:rPr lang="en-US" dirty="0" smtClean="0"/>
              <a:t>Students can track the Project .</a:t>
            </a:r>
          </a:p>
          <a:p>
            <a:r>
              <a:rPr lang="en-US" dirty="0" smtClean="0"/>
              <a:t>Generating </a:t>
            </a:r>
            <a:r>
              <a:rPr lang="en-US" dirty="0"/>
              <a:t>Future Contribution report which represents individual contribution to the project by each team member</a:t>
            </a:r>
          </a:p>
          <a:p>
            <a:endParaRPr lang="en-US" dirty="0"/>
          </a:p>
          <a:p>
            <a:pPr lvl="0"/>
            <a:endParaRPr lang="en-US" dirty="0"/>
          </a:p>
          <a:p>
            <a:endParaRPr lang="en-US" dirty="0"/>
          </a:p>
        </p:txBody>
      </p:sp>
    </p:spTree>
    <p:extLst>
      <p:ext uri="{BB962C8B-B14F-4D97-AF65-F5344CB8AC3E}">
        <p14:creationId xmlns:p14="http://schemas.microsoft.com/office/powerpoint/2010/main" val="759716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Evidences</a:t>
            </a:r>
          </a:p>
        </p:txBody>
      </p:sp>
      <p:sp>
        <p:nvSpPr>
          <p:cNvPr id="3" name="Text Placeholder 2"/>
          <p:cNvSpPr>
            <a:spLocks noGrp="1"/>
          </p:cNvSpPr>
          <p:nvPr>
            <p:ph type="body" idx="1"/>
          </p:nvPr>
        </p:nvSpPr>
        <p:spPr/>
        <p:txBody>
          <a:bodyPr/>
          <a:lstStyle/>
          <a:p>
            <a:pPr marL="342900" indent="-342900">
              <a:buFont typeface="Arial" panose="020B0604020202020204" pitchFamily="34" charset="0"/>
              <a:buChar char="•"/>
            </a:pPr>
            <a:r>
              <a:rPr lang="en-US" dirty="0">
                <a:solidFill>
                  <a:schemeClr val="accent1">
                    <a:lumMod val="75000"/>
                  </a:schemeClr>
                </a:solidFill>
              </a:rPr>
              <a:t>Evidences for the completion</a:t>
            </a:r>
          </a:p>
        </p:txBody>
      </p:sp>
    </p:spTree>
    <p:extLst>
      <p:ext uri="{BB962C8B-B14F-4D97-AF65-F5344CB8AC3E}">
        <p14:creationId xmlns:p14="http://schemas.microsoft.com/office/powerpoint/2010/main" val="1779696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new Project</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3148" y="2603500"/>
            <a:ext cx="6890016" cy="3416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73232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Project Description</a:t>
            </a:r>
          </a:p>
        </p:txBody>
      </p:sp>
      <p:sp>
        <p:nvSpPr>
          <p:cNvPr id="5" name="Content Placeholder 2"/>
          <p:cNvSpPr>
            <a:spLocks noGrp="1"/>
          </p:cNvSpPr>
          <p:nvPr>
            <p:ph idx="1"/>
          </p:nvPr>
        </p:nvSpPr>
        <p:spPr/>
        <p:txBody>
          <a:bodyPr>
            <a:normAutofit/>
          </a:bodyPr>
          <a:lstStyle/>
          <a:p>
            <a:r>
              <a:rPr lang="en-US" sz="2200" b="1" dirty="0"/>
              <a:t>Research Problem</a:t>
            </a:r>
          </a:p>
          <a:p>
            <a:endParaRPr lang="en-US" sz="1600" dirty="0"/>
          </a:p>
          <a:p>
            <a:pPr lvl="1" algn="just"/>
            <a:r>
              <a:rPr lang="en-US" sz="2000" dirty="0" smtClean="0"/>
              <a:t>Current student grouping process is not effective.</a:t>
            </a:r>
          </a:p>
          <a:p>
            <a:pPr lvl="1" algn="just"/>
            <a:r>
              <a:rPr lang="en-US" sz="2000" dirty="0" smtClean="0"/>
              <a:t>Managing and checking progress of projects is a exhausting process.</a:t>
            </a:r>
          </a:p>
          <a:p>
            <a:pPr lvl="1" algn="just"/>
            <a:r>
              <a:rPr lang="en-US" sz="2000" dirty="0" smtClean="0"/>
              <a:t>Existing project management systems doesn’t include a peer review facility.</a:t>
            </a:r>
          </a:p>
          <a:p>
            <a:pPr lvl="1" algn="just"/>
            <a:r>
              <a:rPr lang="en-US" sz="2000" dirty="0" smtClean="0"/>
              <a:t>Students having difficulty to find a project.</a:t>
            </a:r>
          </a:p>
          <a:p>
            <a:pPr lvl="1" algn="just"/>
            <a:endParaRPr lang="en-US" dirty="0"/>
          </a:p>
        </p:txBody>
      </p:sp>
    </p:spTree>
    <p:extLst>
      <p:ext uri="{BB962C8B-B14F-4D97-AF65-F5344CB8AC3E}">
        <p14:creationId xmlns:p14="http://schemas.microsoft.com/office/powerpoint/2010/main" val="2855550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GitHub Access Token</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62645" y="2603500"/>
            <a:ext cx="6811023" cy="3416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9911" y="2362200"/>
            <a:ext cx="6995688" cy="350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90007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Projects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33970" y="2603500"/>
            <a:ext cx="6868372" cy="3416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30715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Project - Commits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69724" y="2603500"/>
            <a:ext cx="6796864" cy="3416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61639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Project - Collaborators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6763" y="2603500"/>
            <a:ext cx="6882787" cy="3416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40677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 works</a:t>
            </a:r>
            <a:endParaRPr lang="en-US" dirty="0"/>
          </a:p>
        </p:txBody>
      </p:sp>
      <p:sp>
        <p:nvSpPr>
          <p:cNvPr id="3" name="Text Placeholder 2"/>
          <p:cNvSpPr>
            <a:spLocks noGrp="1"/>
          </p:cNvSpPr>
          <p:nvPr>
            <p:ph type="body" idx="1"/>
          </p:nvPr>
        </p:nvSpPr>
        <p:spPr/>
        <p:txBody>
          <a:bodyPr/>
          <a:lstStyle/>
          <a:p>
            <a:pPr marL="342900" indent="-342900">
              <a:buFont typeface="Arial" panose="020B0604020202020204" pitchFamily="34" charset="0"/>
              <a:buChar char="•"/>
            </a:pPr>
            <a:r>
              <a:rPr lang="en-US" dirty="0" smtClean="0">
                <a:solidFill>
                  <a:schemeClr val="accent1">
                    <a:lumMod val="75000"/>
                  </a:schemeClr>
                </a:solidFill>
              </a:rPr>
              <a:t>Progress tracking future works</a:t>
            </a:r>
          </a:p>
          <a:p>
            <a:pPr marL="342900" indent="-342900">
              <a:buFont typeface="Arial" panose="020B0604020202020204" pitchFamily="34" charset="0"/>
              <a:buChar char="•"/>
            </a:pPr>
            <a:r>
              <a:rPr lang="en-US" dirty="0" smtClean="0">
                <a:solidFill>
                  <a:schemeClr val="accent1">
                    <a:lumMod val="75000"/>
                  </a:schemeClr>
                </a:solidFill>
              </a:rPr>
              <a:t>Prediction future works</a:t>
            </a:r>
            <a:endParaRPr lang="en-US" dirty="0">
              <a:solidFill>
                <a:schemeClr val="accent1">
                  <a:lumMod val="75000"/>
                </a:schemeClr>
              </a:solidFill>
            </a:endParaRPr>
          </a:p>
        </p:txBody>
      </p:sp>
    </p:spTree>
    <p:extLst>
      <p:ext uri="{BB962C8B-B14F-4D97-AF65-F5344CB8AC3E}">
        <p14:creationId xmlns:p14="http://schemas.microsoft.com/office/powerpoint/2010/main" val="9562543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Tracking Future Works</a:t>
            </a:r>
            <a:endParaRPr lang="en-US" dirty="0"/>
          </a:p>
        </p:txBody>
      </p:sp>
      <p:sp>
        <p:nvSpPr>
          <p:cNvPr id="3" name="Content Placeholder 2"/>
          <p:cNvSpPr>
            <a:spLocks noGrp="1"/>
          </p:cNvSpPr>
          <p:nvPr>
            <p:ph idx="1"/>
          </p:nvPr>
        </p:nvSpPr>
        <p:spPr/>
        <p:txBody>
          <a:bodyPr/>
          <a:lstStyle/>
          <a:p>
            <a:r>
              <a:rPr lang="en-US" dirty="0" smtClean="0"/>
              <a:t>Need more progress in progress tracking</a:t>
            </a:r>
          </a:p>
          <a:p>
            <a:r>
              <a:rPr lang="en-US" dirty="0" smtClean="0"/>
              <a:t>Use Graphs to display the progress.</a:t>
            </a:r>
          </a:p>
          <a:p>
            <a:r>
              <a:rPr lang="en-US" dirty="0" smtClean="0"/>
              <a:t>Design UIs more attractively.</a:t>
            </a:r>
          </a:p>
          <a:p>
            <a:r>
              <a:rPr lang="en-US" dirty="0" smtClean="0"/>
              <a:t>Create student Dashboard, Account</a:t>
            </a:r>
          </a:p>
          <a:p>
            <a:endParaRPr lang="en-US" dirty="0" smtClean="0"/>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0800" y="2133600"/>
            <a:ext cx="5264314" cy="39482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4445979"/>
            <a:ext cx="3333750" cy="1666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73" y="4325455"/>
            <a:ext cx="3162300" cy="1907921"/>
          </a:xfrm>
          <a:prstGeom prst="rect">
            <a:avLst/>
          </a:prstGeom>
        </p:spPr>
      </p:pic>
    </p:spTree>
    <p:extLst>
      <p:ext uri="{BB962C8B-B14F-4D97-AF65-F5344CB8AC3E}">
        <p14:creationId xmlns:p14="http://schemas.microsoft.com/office/powerpoint/2010/main" val="22271647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Prediction Future Works</a:t>
            </a:r>
            <a:endParaRPr lang="en-US" dirty="0"/>
          </a:p>
        </p:txBody>
      </p:sp>
      <p:sp>
        <p:nvSpPr>
          <p:cNvPr id="3" name="Content Placeholder 2"/>
          <p:cNvSpPr>
            <a:spLocks noGrp="1"/>
          </p:cNvSpPr>
          <p:nvPr>
            <p:ph idx="1"/>
          </p:nvPr>
        </p:nvSpPr>
        <p:spPr/>
        <p:txBody>
          <a:bodyPr/>
          <a:lstStyle/>
          <a:p>
            <a:r>
              <a:rPr lang="en-US" dirty="0" smtClean="0"/>
              <a:t>No existing Dataset. </a:t>
            </a:r>
          </a:p>
          <a:p>
            <a:r>
              <a:rPr lang="en-US" dirty="0" smtClean="0"/>
              <a:t>Create dataset with REST API.</a:t>
            </a:r>
          </a:p>
          <a:p>
            <a:r>
              <a:rPr lang="en-US" dirty="0" smtClean="0"/>
              <a:t>Weekly Prediction with </a:t>
            </a:r>
            <a:r>
              <a:rPr lang="en-US" dirty="0"/>
              <a:t>S</a:t>
            </a:r>
            <a:r>
              <a:rPr lang="en-US" dirty="0" smtClean="0"/>
              <a:t>upervised </a:t>
            </a:r>
            <a:r>
              <a:rPr lang="en-US" dirty="0"/>
              <a:t>L</a:t>
            </a:r>
            <a:r>
              <a:rPr lang="en-US" dirty="0" smtClean="0"/>
              <a:t>earning.</a:t>
            </a:r>
          </a:p>
          <a:p>
            <a:r>
              <a:rPr lang="en-US" dirty="0"/>
              <a:t>Generating Performance report which represents individual contribution to the project by each team </a:t>
            </a:r>
            <a:r>
              <a:rPr lang="en-US" dirty="0" smtClean="0"/>
              <a:t>member.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4191000"/>
            <a:ext cx="3657600" cy="19954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653" y="4724400"/>
            <a:ext cx="1600200" cy="16002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400" y="2581934"/>
            <a:ext cx="3200400" cy="2266950"/>
          </a:xfrm>
          <a:prstGeom prst="rect">
            <a:avLst/>
          </a:prstGeom>
        </p:spPr>
      </p:pic>
    </p:spTree>
    <p:extLst>
      <p:ext uri="{BB962C8B-B14F-4D97-AF65-F5344CB8AC3E}">
        <p14:creationId xmlns:p14="http://schemas.microsoft.com/office/powerpoint/2010/main" val="17941236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marL="0" indent="0" defTabSz="914400">
              <a:spcBef>
                <a:spcPts val="0"/>
              </a:spcBef>
              <a:buClrTx/>
              <a:buSzTx/>
              <a:buNone/>
              <a:defRPr/>
            </a:pPr>
            <a:r>
              <a:rPr lang="en-US" sz="1400" dirty="0" smtClean="0">
                <a:solidFill>
                  <a:schemeClr val="tx1"/>
                </a:solidFill>
              </a:rPr>
              <a:t>[1] </a:t>
            </a:r>
            <a:r>
              <a:rPr lang="en-US" sz="1600" dirty="0" smtClean="0"/>
              <a:t>GitHub User insight using GitHub API – Data Collection and Analysis, Available at </a:t>
            </a:r>
            <a:r>
              <a:rPr lang="en-US" sz="1600" u="sng" dirty="0" smtClean="0">
                <a:hlinkClick r:id="rId2"/>
              </a:rPr>
              <a:t>https://towardsdatascience.com/github-user-insights-using-github-api-data-collection-and-analysis-5b7dca1ab214</a:t>
            </a:r>
            <a:endParaRPr lang="en-US" sz="1400" u="sng" dirty="0" smtClean="0">
              <a:solidFill>
                <a:schemeClr val="tx1"/>
              </a:solidFill>
            </a:endParaRPr>
          </a:p>
          <a:p>
            <a:pPr marL="0" indent="0">
              <a:buNone/>
            </a:pPr>
            <a:r>
              <a:rPr lang="en-US" sz="1400" dirty="0" smtClean="0">
                <a:solidFill>
                  <a:schemeClr val="tx1"/>
                </a:solidFill>
              </a:rPr>
              <a:t>[2] </a:t>
            </a:r>
            <a:r>
              <a:rPr lang="en-US" sz="1600" dirty="0" smtClean="0"/>
              <a:t>GitHub Documentation Guide, ”Repositories”, Available at </a:t>
            </a:r>
            <a:r>
              <a:rPr lang="en-US" sz="1600" u="sng" dirty="0" smtClean="0">
                <a:hlinkClick r:id="rId3"/>
              </a:rPr>
              <a:t>https://docs.github.com/en/rest/reference/repos</a:t>
            </a:r>
            <a:endParaRPr lang="en-US" sz="1600" dirty="0" smtClean="0"/>
          </a:p>
          <a:p>
            <a:pPr marL="0" indent="0">
              <a:buNone/>
            </a:pPr>
            <a:r>
              <a:rPr lang="en-US" sz="1400" dirty="0" smtClean="0">
                <a:solidFill>
                  <a:schemeClr val="tx1"/>
                </a:solidFill>
              </a:rPr>
              <a:t>[3] </a:t>
            </a:r>
            <a:r>
              <a:rPr lang="en-US" sz="1600" dirty="0" smtClean="0"/>
              <a:t>GitHub Documentation Guide, “ Users “ , Available at </a:t>
            </a:r>
            <a:r>
              <a:rPr lang="en-US" sz="1600" u="sng" dirty="0" smtClean="0">
                <a:hlinkClick r:id="rId4"/>
              </a:rPr>
              <a:t>https://docs.github.com/en/rest/reference/users</a:t>
            </a:r>
            <a:endParaRPr lang="en-US" sz="1600" u="sng" dirty="0" smtClean="0"/>
          </a:p>
          <a:p>
            <a:pPr marL="0" indent="0">
              <a:buNone/>
            </a:pPr>
            <a:r>
              <a:rPr lang="en-US" sz="1600" u="sng" dirty="0" smtClean="0"/>
              <a:t>[4]</a:t>
            </a:r>
            <a:r>
              <a:rPr lang="en-US" sz="1600" dirty="0" smtClean="0"/>
              <a:t> IEEE, “Using Dynamic and Contextual Features to Predict Issue Lifetime in GitHub Projects”, 2016 IEEE/ACM 13</a:t>
            </a:r>
            <a:r>
              <a:rPr lang="en-US" sz="1600" baseline="30000" dirty="0" smtClean="0"/>
              <a:t>th</a:t>
            </a:r>
            <a:r>
              <a:rPr lang="en-US" sz="1600" dirty="0" smtClean="0"/>
              <a:t> working Conference on MSR.</a:t>
            </a:r>
            <a:endParaRPr lang="en-US" sz="1600" u="sng" dirty="0" smtClean="0"/>
          </a:p>
          <a:p>
            <a:pPr marL="0" indent="0">
              <a:buNone/>
            </a:pPr>
            <a:r>
              <a:rPr lang="en-US" sz="1600" u="sng" dirty="0" smtClean="0"/>
              <a:t>[5]</a:t>
            </a:r>
            <a:r>
              <a:rPr lang="en-US" sz="1600" dirty="0" smtClean="0"/>
              <a:t> Zhuang Liao, </a:t>
            </a:r>
            <a:r>
              <a:rPr lang="en-US" sz="1600" dirty="0" err="1" smtClean="0"/>
              <a:t>Mengjie</a:t>
            </a:r>
            <a:r>
              <a:rPr lang="en-US" sz="1600" dirty="0" smtClean="0"/>
              <a:t> Yi, Yan Wang, </a:t>
            </a:r>
            <a:r>
              <a:rPr lang="en-US" sz="1600" dirty="0" err="1" smtClean="0"/>
              <a:t>Shengzong</a:t>
            </a:r>
            <a:r>
              <a:rPr lang="en-US" sz="1600" dirty="0" smtClean="0"/>
              <a:t> Liu, Hui Liu and Yan Zhang, “Healthy or Not: A Way to predict ecosystem health in GitHub”, 28 January 2019</a:t>
            </a:r>
            <a:endParaRPr lang="en-US" sz="1600" dirty="0"/>
          </a:p>
        </p:txBody>
      </p:sp>
    </p:spTree>
    <p:extLst>
      <p:ext uri="{BB962C8B-B14F-4D97-AF65-F5344CB8AC3E}">
        <p14:creationId xmlns:p14="http://schemas.microsoft.com/office/powerpoint/2010/main" val="25684532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7935" y="3581400"/>
            <a:ext cx="4351025" cy="2283824"/>
          </a:xfrm>
        </p:spPr>
        <p:txBody>
          <a:bodyPr/>
          <a:lstStyle/>
          <a:p>
            <a:r>
              <a:rPr lang="en-US" dirty="0" smtClean="0"/>
              <a:t>IT18129236 </a:t>
            </a:r>
            <a:r>
              <a:rPr lang="en-US" dirty="0"/>
              <a:t/>
            </a:r>
            <a:br>
              <a:rPr lang="en-US" dirty="0"/>
            </a:br>
            <a:r>
              <a:rPr lang="en-US" dirty="0" err="1"/>
              <a:t>Isurindi</a:t>
            </a:r>
            <a:r>
              <a:rPr lang="en-US" dirty="0"/>
              <a:t> </a:t>
            </a:r>
            <a:r>
              <a:rPr lang="en-US" dirty="0" smtClean="0"/>
              <a:t>H.G.P</a:t>
            </a:r>
            <a:br>
              <a:rPr lang="en-US" dirty="0" smtClean="0"/>
            </a:br>
            <a:r>
              <a:rPr lang="en-US" dirty="0"/>
              <a:t/>
            </a:r>
            <a:br>
              <a:rPr lang="en-US" dirty="0"/>
            </a:br>
            <a:r>
              <a:rPr lang="en-US" sz="5400" dirty="0">
                <a:solidFill>
                  <a:srgbClr val="E17509"/>
                </a:solidFill>
                <a:latin typeface="Bell MT" panose="02020503060305020303" pitchFamily="18" charset="0"/>
              </a:rPr>
              <a:t>IT</a:t>
            </a:r>
          </a:p>
        </p:txBody>
      </p:sp>
      <p:sp>
        <p:nvSpPr>
          <p:cNvPr id="6" name="Title 3"/>
          <p:cNvSpPr txBox="1">
            <a:spLocks/>
          </p:cNvSpPr>
          <p:nvPr/>
        </p:nvSpPr>
        <p:spPr bwMode="gray">
          <a:xfrm>
            <a:off x="6629400" y="1752600"/>
            <a:ext cx="5105400" cy="2514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dirty="0">
                <a:solidFill>
                  <a:srgbClr val="545454"/>
                </a:solidFill>
              </a:rPr>
              <a:t>Research Section 3</a:t>
            </a:r>
          </a:p>
          <a:p>
            <a:pPr algn="just">
              <a:lnSpc>
                <a:spcPct val="150000"/>
              </a:lnSpc>
            </a:pPr>
            <a:r>
              <a:rPr lang="en-US" sz="2000" dirty="0">
                <a:solidFill>
                  <a:srgbClr val="545454"/>
                </a:solidFill>
              </a:rPr>
              <a:t>Track client meetings and document meeting content using voice to text conversion.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1143000"/>
            <a:ext cx="1984248" cy="18104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14803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35E8883F-180F-41FF-B53F-EF49BD9568CA}"/>
              </a:ext>
            </a:extLst>
          </p:cNvPr>
          <p:cNvSpPr>
            <a:spLocks noGrp="1"/>
          </p:cNvSpPr>
          <p:nvPr>
            <p:ph type="title"/>
          </p:nvPr>
        </p:nvSpPr>
        <p:spPr/>
        <p:txBody>
          <a:bodyPr/>
          <a:lstStyle/>
          <a:p>
            <a:r>
              <a:rPr lang="en-US" dirty="0"/>
              <a:t>Introduction</a:t>
            </a:r>
          </a:p>
        </p:txBody>
      </p:sp>
      <p:sp>
        <p:nvSpPr>
          <p:cNvPr id="5" name="Text Placeholder 5">
            <a:extLst>
              <a:ext uri="{FF2B5EF4-FFF2-40B4-BE49-F238E27FC236}">
                <a16:creationId xmlns:a16="http://schemas.microsoft.com/office/drawing/2014/main" id="{1A53AEB1-B06A-4385-9D7D-63D45599F0F2}"/>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solidFill>
                  <a:schemeClr val="accent1">
                    <a:lumMod val="75000"/>
                  </a:schemeClr>
                </a:solidFill>
              </a:rPr>
              <a:t>Research </a:t>
            </a:r>
            <a:r>
              <a:rPr lang="en-US" dirty="0" smtClean="0">
                <a:solidFill>
                  <a:schemeClr val="accent1">
                    <a:lumMod val="75000"/>
                  </a:schemeClr>
                </a:solidFill>
              </a:rPr>
              <a:t>Question</a:t>
            </a:r>
            <a:endParaRPr lang="en-US" dirty="0">
              <a:solidFill>
                <a:schemeClr val="accent1">
                  <a:lumMod val="75000"/>
                </a:schemeClr>
              </a:solidFill>
            </a:endParaRPr>
          </a:p>
          <a:p>
            <a:pPr marL="342900" indent="-342900">
              <a:buFont typeface="Arial" panose="020B0604020202020204" pitchFamily="34" charset="0"/>
              <a:buChar char="•"/>
            </a:pPr>
            <a:r>
              <a:rPr lang="en-US" dirty="0" smtClean="0">
                <a:solidFill>
                  <a:schemeClr val="accent1">
                    <a:lumMod val="75000"/>
                  </a:schemeClr>
                </a:solidFill>
              </a:rPr>
              <a:t>Objectives</a:t>
            </a:r>
            <a:endParaRPr lang="en-US" dirty="0">
              <a:solidFill>
                <a:schemeClr val="accent1">
                  <a:lumMod val="75000"/>
                </a:schemeClr>
              </a:solidFill>
            </a:endParaRPr>
          </a:p>
        </p:txBody>
      </p:sp>
    </p:spTree>
    <p:extLst>
      <p:ext uri="{BB962C8B-B14F-4D97-AF65-F5344CB8AC3E}">
        <p14:creationId xmlns:p14="http://schemas.microsoft.com/office/powerpoint/2010/main" val="7300909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Objective</a:t>
            </a:r>
            <a:endParaRPr lang="en-US" dirty="0"/>
          </a:p>
        </p:txBody>
      </p:sp>
      <p:sp>
        <p:nvSpPr>
          <p:cNvPr id="3" name="Content Placeholder 2"/>
          <p:cNvSpPr>
            <a:spLocks noGrp="1"/>
          </p:cNvSpPr>
          <p:nvPr>
            <p:ph idx="1"/>
          </p:nvPr>
        </p:nvSpPr>
        <p:spPr/>
        <p:txBody>
          <a:bodyPr>
            <a:normAutofit/>
          </a:bodyPr>
          <a:lstStyle/>
          <a:p>
            <a:pPr algn="just"/>
            <a:r>
              <a:rPr lang="en-US" sz="2400" dirty="0"/>
              <a:t>Develop a Project Management System to improve team </a:t>
            </a:r>
            <a:r>
              <a:rPr lang="en-US" sz="2400" dirty="0" smtClean="0"/>
              <a:t>work skills among students </a:t>
            </a:r>
            <a:r>
              <a:rPr lang="en-US" sz="2400" dirty="0"/>
              <a:t>and Automate current project management system</a:t>
            </a:r>
            <a:r>
              <a:rPr lang="en-US" sz="2400" dirty="0" smtClean="0"/>
              <a:t>.</a:t>
            </a:r>
            <a:endParaRPr lang="en-US" sz="2400" dirty="0"/>
          </a:p>
        </p:txBody>
      </p:sp>
    </p:spTree>
    <p:extLst>
      <p:ext uri="{BB962C8B-B14F-4D97-AF65-F5344CB8AC3E}">
        <p14:creationId xmlns:p14="http://schemas.microsoft.com/office/powerpoint/2010/main" val="1596791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Research </a:t>
            </a:r>
            <a:r>
              <a:rPr lang="en-US" dirty="0" smtClean="0"/>
              <a:t>Question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800" y="4103018"/>
            <a:ext cx="2625677" cy="1946090"/>
          </a:xfrm>
          <a:prstGeom prst="rect">
            <a:avLst/>
          </a:prstGeom>
        </p:spPr>
      </p:pic>
      <p:sp>
        <p:nvSpPr>
          <p:cNvPr id="7" name="Content Placeholder 5">
            <a:extLst>
              <a:ext uri="{FF2B5EF4-FFF2-40B4-BE49-F238E27FC236}">
                <a16:creationId xmlns:a16="http://schemas.microsoft.com/office/drawing/2014/main" id="{F7E461F4-E6D8-4801-94AA-9B72FC99FFED}"/>
              </a:ext>
            </a:extLst>
          </p:cNvPr>
          <p:cNvSpPr txBox="1">
            <a:spLocks/>
          </p:cNvSpPr>
          <p:nvPr/>
        </p:nvSpPr>
        <p:spPr>
          <a:xfrm>
            <a:off x="1154954" y="2603500"/>
            <a:ext cx="7989045"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Can Students remember all the client requirements? Or what they communicated with the client?</a:t>
            </a:r>
          </a:p>
          <a:p>
            <a:r>
              <a:rPr lang="en-US" dirty="0" smtClean="0"/>
              <a:t>Are there any existing systems for this research part?</a:t>
            </a:r>
          </a:p>
          <a:p>
            <a:r>
              <a:rPr lang="en-US" dirty="0" smtClean="0"/>
              <a:t>Are students need to take notes in a meeting? Or Are Students need to remember all the details from the client meeting? </a:t>
            </a:r>
          </a:p>
          <a:p>
            <a:r>
              <a:rPr lang="en-US" dirty="0" smtClean="0"/>
              <a:t>Can the client can track the project progress? And Can the client blame for the project coordinators for any failures? </a:t>
            </a:r>
            <a:endParaRPr lang="en-US" dirty="0">
              <a:highlight>
                <a:srgbClr val="FFFF00"/>
              </a:highlight>
            </a:endParaRPr>
          </a:p>
        </p:txBody>
      </p:sp>
    </p:spTree>
    <p:extLst>
      <p:ext uri="{BB962C8B-B14F-4D97-AF65-F5344CB8AC3E}">
        <p14:creationId xmlns:p14="http://schemas.microsoft.com/office/powerpoint/2010/main" val="13450976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Objectives</a:t>
            </a:r>
          </a:p>
        </p:txBody>
      </p:sp>
      <p:sp>
        <p:nvSpPr>
          <p:cNvPr id="7"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t>The main objective is </a:t>
            </a:r>
            <a:r>
              <a:rPr lang="en-US" dirty="0" smtClean="0"/>
              <a:t>Emotional </a:t>
            </a:r>
            <a:r>
              <a:rPr lang="en-US" dirty="0"/>
              <a:t>and speech recognition into auto generated report and a satisfaction rate</a:t>
            </a:r>
            <a:r>
              <a:rPr lang="en-US" dirty="0" smtClean="0"/>
              <a:t>.</a:t>
            </a:r>
          </a:p>
          <a:p>
            <a:pPr marL="0" indent="0">
              <a:buNone/>
            </a:pPr>
            <a:r>
              <a:rPr lang="en-US" b="1" dirty="0">
                <a:solidFill>
                  <a:schemeClr val="accent1">
                    <a:lumMod val="75000"/>
                  </a:schemeClr>
                </a:solidFill>
              </a:rPr>
              <a:t>Sub Objectives</a:t>
            </a:r>
          </a:p>
          <a:p>
            <a:pPr>
              <a:buFont typeface="Courier New" panose="02070309020205020404" pitchFamily="49" charset="0"/>
              <a:buChar char="o"/>
            </a:pPr>
            <a:r>
              <a:rPr lang="en-US" dirty="0" smtClean="0"/>
              <a:t>Creating </a:t>
            </a:r>
            <a:r>
              <a:rPr lang="en-US" dirty="0"/>
              <a:t>client meeting platform </a:t>
            </a:r>
          </a:p>
          <a:p>
            <a:pPr>
              <a:buFont typeface="Courier New" panose="02070309020205020404" pitchFamily="49" charset="0"/>
              <a:buChar char="o"/>
            </a:pPr>
            <a:r>
              <a:rPr lang="en-US" dirty="0"/>
              <a:t>Client portal which provide facility to propose projects </a:t>
            </a:r>
          </a:p>
          <a:p>
            <a:pPr>
              <a:buFont typeface="Courier New" panose="02070309020205020404" pitchFamily="49" charset="0"/>
              <a:buChar char="o"/>
            </a:pPr>
            <a:r>
              <a:rPr lang="en-US" dirty="0"/>
              <a:t>Suggest Functions for students which inserted by students</a:t>
            </a:r>
            <a:endParaRPr lang="en-US" dirty="0">
              <a:highlight>
                <a:srgbClr val="FFFF00"/>
              </a:highligh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0200" y="3627474"/>
            <a:ext cx="2286000" cy="2392326"/>
          </a:xfrm>
          <a:prstGeom prst="rect">
            <a:avLst/>
          </a:prstGeom>
        </p:spPr>
      </p:pic>
    </p:spTree>
    <p:extLst>
      <p:ext uri="{BB962C8B-B14F-4D97-AF65-F5344CB8AC3E}">
        <p14:creationId xmlns:p14="http://schemas.microsoft.com/office/powerpoint/2010/main" val="12474509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a:t>Research Methodology</a:t>
            </a:r>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smtClean="0">
                <a:solidFill>
                  <a:schemeClr val="accent1">
                    <a:lumMod val="75000"/>
                  </a:schemeClr>
                </a:solidFill>
              </a:rPr>
              <a:t>Methodology</a:t>
            </a:r>
            <a:endParaRPr lang="en-US" dirty="0">
              <a:solidFill>
                <a:schemeClr val="accent1">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4267200"/>
            <a:ext cx="4648200" cy="1180642"/>
          </a:xfrm>
          <a:prstGeom prst="rect">
            <a:avLst/>
          </a:prstGeom>
        </p:spPr>
      </p:pic>
    </p:spTree>
    <p:extLst>
      <p:ext uri="{BB962C8B-B14F-4D97-AF65-F5344CB8AC3E}">
        <p14:creationId xmlns:p14="http://schemas.microsoft.com/office/powerpoint/2010/main" val="13933262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t>Client meeting tracking using voice-to-text converter and </a:t>
            </a:r>
            <a:r>
              <a:rPr lang="en-US" dirty="0" smtClean="0"/>
              <a:t>Emotional </a:t>
            </a:r>
            <a:r>
              <a:rPr lang="en-US" dirty="0"/>
              <a:t>recognition to calculate client </a:t>
            </a:r>
            <a:r>
              <a:rPr lang="en-US" dirty="0" smtClean="0"/>
              <a:t>satisfaction rate</a:t>
            </a:r>
          </a:p>
          <a:p>
            <a:r>
              <a:rPr lang="en-US" dirty="0"/>
              <a:t>Created Client meeting platform </a:t>
            </a:r>
            <a:endParaRPr lang="en-US" dirty="0" smtClean="0"/>
          </a:p>
          <a:p>
            <a:r>
              <a:rPr lang="en-US" dirty="0"/>
              <a:t>Created voice to text converter to track the client meeting</a:t>
            </a:r>
            <a:r>
              <a:rPr lang="en-US" dirty="0" smtClean="0"/>
              <a:t>.</a:t>
            </a:r>
          </a:p>
          <a:p>
            <a:r>
              <a:rPr lang="en-US" dirty="0"/>
              <a:t>Emotional </a:t>
            </a:r>
            <a:r>
              <a:rPr lang="en-US" dirty="0"/>
              <a:t>recognition to calculate client satisfaction rate and generate a report of the meeting and the </a:t>
            </a:r>
            <a:r>
              <a:rPr lang="en-US" dirty="0" smtClean="0"/>
              <a:t>content</a:t>
            </a:r>
          </a:p>
          <a:p>
            <a:r>
              <a:rPr lang="en-US" dirty="0" smtClean="0"/>
              <a:t>Student </a:t>
            </a:r>
            <a:r>
              <a:rPr lang="en-US" dirty="0"/>
              <a:t>can check the meeting logs anytime. If they missed or forgot anything, they can check the meeting log.</a:t>
            </a:r>
          </a:p>
          <a:p>
            <a:endParaRPr lang="en-US" dirty="0"/>
          </a:p>
        </p:txBody>
      </p:sp>
    </p:spTree>
    <p:extLst>
      <p:ext uri="{BB962C8B-B14F-4D97-AF65-F5344CB8AC3E}">
        <p14:creationId xmlns:p14="http://schemas.microsoft.com/office/powerpoint/2010/main" val="6570824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smtClean="0"/>
              <a:t>Evidences</a:t>
            </a:r>
            <a:endParaRPr lang="en-US" dirty="0"/>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smtClean="0">
                <a:solidFill>
                  <a:schemeClr val="accent1">
                    <a:lumMod val="75000"/>
                  </a:schemeClr>
                </a:solidFill>
              </a:rPr>
              <a:t>Evidences for the completion</a:t>
            </a:r>
            <a:endParaRPr lang="en-US" dirty="0">
              <a:solidFill>
                <a:schemeClr val="accent1">
                  <a:lumMod val="75000"/>
                </a:schemeClr>
              </a:solidFill>
            </a:endParaRPr>
          </a:p>
        </p:txBody>
      </p:sp>
    </p:spTree>
    <p:extLst>
      <p:ext uri="{BB962C8B-B14F-4D97-AF65-F5344CB8AC3E}">
        <p14:creationId xmlns:p14="http://schemas.microsoft.com/office/powerpoint/2010/main" val="1997873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Client meeting platform</a:t>
            </a:r>
          </a:p>
        </p:txBody>
      </p:sp>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80987" y="2603500"/>
            <a:ext cx="6974339" cy="3416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13390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Receiving…</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49956" y="2603500"/>
            <a:ext cx="6836400" cy="3416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34228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Answering the Call…</a:t>
            </a:r>
            <a:endParaRPr lang="en-US" dirty="0"/>
          </a:p>
        </p:txBody>
      </p:sp>
      <p:pic>
        <p:nvPicPr>
          <p:cNvPr id="5"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1054" y="2603500"/>
            <a:ext cx="7034205" cy="3416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24036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 voice to text </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08151" y="2603500"/>
            <a:ext cx="6920010" cy="3416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695765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smtClean="0"/>
              <a:t>Future works</a:t>
            </a:r>
            <a:endParaRPr lang="en-US" dirty="0"/>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p:txBody>
          <a:bodyPr>
            <a:normAutofit lnSpcReduction="10000"/>
          </a:bodyPr>
          <a:lstStyle/>
          <a:p>
            <a:pPr marL="342900" indent="-342900">
              <a:buFont typeface="Arial" panose="020B0604020202020204" pitchFamily="34" charset="0"/>
              <a:buChar char="•"/>
            </a:pPr>
            <a:r>
              <a:rPr lang="en-US" dirty="0" smtClean="0">
                <a:solidFill>
                  <a:schemeClr val="accent1">
                    <a:lumMod val="75000"/>
                  </a:schemeClr>
                </a:solidFill>
              </a:rPr>
              <a:t>Voice to text converter to track the client meeting </a:t>
            </a:r>
          </a:p>
          <a:p>
            <a:pPr marL="342900" indent="-342900">
              <a:buFont typeface="Arial" panose="020B0604020202020204" pitchFamily="34" charset="0"/>
              <a:buChar char="•"/>
            </a:pPr>
            <a:r>
              <a:rPr lang="en-US" dirty="0" smtClean="0">
                <a:solidFill>
                  <a:schemeClr val="accent1">
                    <a:lumMod val="75000"/>
                  </a:schemeClr>
                </a:solidFill>
              </a:rPr>
              <a:t>Emotional </a:t>
            </a:r>
            <a:r>
              <a:rPr lang="en-US" dirty="0" smtClean="0">
                <a:solidFill>
                  <a:schemeClr val="accent1">
                    <a:lumMod val="75000"/>
                  </a:schemeClr>
                </a:solidFill>
              </a:rPr>
              <a:t>recognition to calculate client satisfaction rate</a:t>
            </a:r>
            <a:endParaRPr lang="en-US" dirty="0">
              <a:solidFill>
                <a:schemeClr val="accent1">
                  <a:lumMod val="75000"/>
                </a:schemeClr>
              </a:solidFill>
            </a:endParaRPr>
          </a:p>
        </p:txBody>
      </p:sp>
    </p:spTree>
    <p:extLst>
      <p:ext uri="{BB962C8B-B14F-4D97-AF65-F5344CB8AC3E}">
        <p14:creationId xmlns:p14="http://schemas.microsoft.com/office/powerpoint/2010/main" val="42019379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 Objectives</a:t>
            </a:r>
            <a:endParaRPr lang="en-US" dirty="0"/>
          </a:p>
        </p:txBody>
      </p:sp>
      <p:sp>
        <p:nvSpPr>
          <p:cNvPr id="3" name="Content Placeholder 2"/>
          <p:cNvSpPr>
            <a:spLocks noGrp="1"/>
          </p:cNvSpPr>
          <p:nvPr>
            <p:ph idx="1"/>
          </p:nvPr>
        </p:nvSpPr>
        <p:spPr/>
        <p:txBody>
          <a:bodyPr>
            <a:normAutofit fontScale="55000" lnSpcReduction="20000"/>
          </a:bodyPr>
          <a:lstStyle/>
          <a:p>
            <a:r>
              <a:rPr lang="en-US" sz="3500" b="1" dirty="0"/>
              <a:t>Research Objectives</a:t>
            </a:r>
          </a:p>
          <a:p>
            <a:pPr lvl="1"/>
            <a:endParaRPr lang="en-US" dirty="0"/>
          </a:p>
          <a:p>
            <a:pPr lvl="1" algn="just"/>
            <a:r>
              <a:rPr lang="en-US" sz="2900" dirty="0"/>
              <a:t>Develop a component to auto generate project groups to create balanced group</a:t>
            </a:r>
            <a:r>
              <a:rPr lang="en-US" sz="2900" dirty="0" smtClean="0"/>
              <a:t>.</a:t>
            </a:r>
          </a:p>
          <a:p>
            <a:pPr marL="457200" lvl="1" indent="0" algn="just">
              <a:buNone/>
            </a:pPr>
            <a:endParaRPr lang="en-US" sz="2900" dirty="0" smtClean="0"/>
          </a:p>
          <a:p>
            <a:pPr lvl="1" algn="just"/>
            <a:r>
              <a:rPr lang="en-US" sz="2900" dirty="0"/>
              <a:t>Develop a component to peer review students to get an idea about each student</a:t>
            </a:r>
            <a:r>
              <a:rPr lang="en-US" sz="2900" dirty="0" smtClean="0"/>
              <a:t>.</a:t>
            </a:r>
          </a:p>
          <a:p>
            <a:pPr marL="457200" lvl="1" indent="0" algn="just">
              <a:buNone/>
            </a:pPr>
            <a:endParaRPr lang="en-US" sz="2900" dirty="0" smtClean="0"/>
          </a:p>
          <a:p>
            <a:pPr lvl="1" algn="just"/>
            <a:r>
              <a:rPr lang="en-US" sz="2900" dirty="0"/>
              <a:t>Develop a component to </a:t>
            </a:r>
            <a:r>
              <a:rPr lang="en-US" sz="2900" dirty="0" smtClean="0"/>
              <a:t>track </a:t>
            </a:r>
            <a:r>
              <a:rPr lang="en-US" sz="2900" dirty="0"/>
              <a:t>project progress using </a:t>
            </a:r>
            <a:r>
              <a:rPr lang="en-US" sz="2900" dirty="0" smtClean="0"/>
              <a:t>GitHub</a:t>
            </a:r>
          </a:p>
          <a:p>
            <a:pPr marL="457200" lvl="1" indent="0" algn="just">
              <a:buNone/>
            </a:pPr>
            <a:endParaRPr lang="en-US" sz="2900" dirty="0" smtClean="0"/>
          </a:p>
          <a:p>
            <a:pPr lvl="1" algn="just"/>
            <a:r>
              <a:rPr lang="en-US" sz="2900" dirty="0"/>
              <a:t>Develop a component to track client meetings and record content using voice to text methodology.</a:t>
            </a:r>
          </a:p>
        </p:txBody>
      </p:sp>
    </p:spTree>
    <p:extLst>
      <p:ext uri="{BB962C8B-B14F-4D97-AF65-F5344CB8AC3E}">
        <p14:creationId xmlns:p14="http://schemas.microsoft.com/office/powerpoint/2010/main" val="39293170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Arial" panose="020B0604020202020204" pitchFamily="34" charset="0"/>
              <a:buChar char="•"/>
            </a:pPr>
            <a:r>
              <a:rPr lang="en-US" dirty="0"/>
              <a:t>Voice to text converter to track the client meeting </a:t>
            </a:r>
          </a:p>
        </p:txBody>
      </p:sp>
      <p:sp>
        <p:nvSpPr>
          <p:cNvPr id="3" name="Content Placeholder 2"/>
          <p:cNvSpPr>
            <a:spLocks noGrp="1"/>
          </p:cNvSpPr>
          <p:nvPr>
            <p:ph idx="1"/>
          </p:nvPr>
        </p:nvSpPr>
        <p:spPr/>
        <p:txBody>
          <a:bodyPr/>
          <a:lstStyle/>
          <a:p>
            <a:r>
              <a:rPr lang="en-US" dirty="0"/>
              <a:t>need to integrate meeting platform and voice to text </a:t>
            </a:r>
            <a:r>
              <a:rPr lang="en-US" dirty="0" smtClean="0"/>
              <a:t>feature</a:t>
            </a:r>
          </a:p>
          <a:p>
            <a:r>
              <a:rPr lang="en-US" dirty="0"/>
              <a:t>Student can check the meeting logs anytime. If they missed or forgot anything, they can check the meeting log.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3807807"/>
            <a:ext cx="4572000" cy="21379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4419600"/>
            <a:ext cx="3586593" cy="1219205"/>
          </a:xfrm>
          <a:prstGeom prst="rect">
            <a:avLst/>
          </a:prstGeom>
        </p:spPr>
      </p:pic>
    </p:spTree>
    <p:extLst>
      <p:ext uri="{BB962C8B-B14F-4D97-AF65-F5344CB8AC3E}">
        <p14:creationId xmlns:p14="http://schemas.microsoft.com/office/powerpoint/2010/main" val="33333302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Emotional </a:t>
            </a:r>
            <a:r>
              <a:rPr lang="en-US" dirty="0"/>
              <a:t>recognition to calculate client satisfaction rate</a:t>
            </a:r>
            <a:br>
              <a:rPr lang="en-US" dirty="0"/>
            </a:br>
            <a:endParaRPr lang="en-US" dirty="0"/>
          </a:p>
        </p:txBody>
      </p:sp>
      <p:sp>
        <p:nvSpPr>
          <p:cNvPr id="3" name="Content Placeholder 2"/>
          <p:cNvSpPr>
            <a:spLocks noGrp="1"/>
          </p:cNvSpPr>
          <p:nvPr>
            <p:ph idx="1"/>
          </p:nvPr>
        </p:nvSpPr>
        <p:spPr/>
        <p:txBody>
          <a:bodyPr/>
          <a:lstStyle/>
          <a:p>
            <a:r>
              <a:rPr lang="en-US" dirty="0"/>
              <a:t>U</a:t>
            </a:r>
            <a:r>
              <a:rPr lang="en-US" dirty="0" smtClean="0"/>
              <a:t>sing </a:t>
            </a:r>
            <a:r>
              <a:rPr lang="en-US" dirty="0"/>
              <a:t>FER-2013 </a:t>
            </a:r>
            <a:r>
              <a:rPr lang="en-US" dirty="0" smtClean="0"/>
              <a:t>dataset.</a:t>
            </a:r>
          </a:p>
          <a:p>
            <a:r>
              <a:rPr lang="en-US" dirty="0"/>
              <a:t>U</a:t>
            </a:r>
            <a:r>
              <a:rPr lang="en-US" dirty="0" smtClean="0"/>
              <a:t>sing </a:t>
            </a:r>
            <a:r>
              <a:rPr lang="en-US" dirty="0"/>
              <a:t>deep </a:t>
            </a:r>
            <a:r>
              <a:rPr lang="en-US" dirty="0" smtClean="0"/>
              <a:t>learning </a:t>
            </a:r>
            <a:r>
              <a:rPr lang="en-US" dirty="0"/>
              <a:t>as a </a:t>
            </a:r>
            <a:r>
              <a:rPr lang="en-US" dirty="0" smtClean="0"/>
              <a:t>model</a:t>
            </a:r>
          </a:p>
          <a:p>
            <a:r>
              <a:rPr lang="en-US" dirty="0" smtClean="0"/>
              <a:t>deep face, </a:t>
            </a:r>
            <a:r>
              <a:rPr lang="en-US" dirty="0" err="1"/>
              <a:t>opencv</a:t>
            </a:r>
            <a:r>
              <a:rPr lang="en-US" dirty="0"/>
              <a:t>-python , </a:t>
            </a:r>
            <a:r>
              <a:rPr lang="en-US" dirty="0" err="1"/>
              <a:t>matplotlib</a:t>
            </a:r>
            <a:r>
              <a:rPr lang="en-US" dirty="0"/>
              <a:t> , </a:t>
            </a:r>
            <a:r>
              <a:rPr lang="en-US" dirty="0" err="1"/>
              <a:t>tensorflow-gpu</a:t>
            </a:r>
            <a:r>
              <a:rPr lang="en-US" dirty="0"/>
              <a:t> are the libraries going to use.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7783" y="4196701"/>
            <a:ext cx="5867400" cy="183433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800" y="4449499"/>
            <a:ext cx="2506031" cy="14096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2438400"/>
            <a:ext cx="2357438" cy="88002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4489951"/>
            <a:ext cx="2362200" cy="1328738"/>
          </a:xfrm>
          <a:prstGeom prst="rect">
            <a:avLst/>
          </a:prstGeom>
        </p:spPr>
      </p:pic>
    </p:spTree>
    <p:extLst>
      <p:ext uri="{BB962C8B-B14F-4D97-AF65-F5344CB8AC3E}">
        <p14:creationId xmlns:p14="http://schemas.microsoft.com/office/powerpoint/2010/main" val="17475040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marL="0" indent="0" defTabSz="914400">
              <a:spcBef>
                <a:spcPts val="0"/>
              </a:spcBef>
              <a:buClrTx/>
              <a:buSzTx/>
              <a:buNone/>
              <a:defRPr/>
            </a:pPr>
            <a:r>
              <a:rPr lang="en-US" sz="1600" dirty="0">
                <a:solidFill>
                  <a:schemeClr val="tx1"/>
                </a:solidFill>
              </a:rPr>
              <a:t>[1] </a:t>
            </a:r>
            <a:r>
              <a:rPr lang="en-US" dirty="0" err="1"/>
              <a:t>Lowerre</a:t>
            </a:r>
            <a:r>
              <a:rPr lang="en-US" dirty="0"/>
              <a:t> B.T. , “The Happy Speech Recognition System”, Ph.D. Thesis Carnegie-Mellon University, Pittsburgh, PA, Available at </a:t>
            </a:r>
            <a:endParaRPr lang="en-US" dirty="0" smtClean="0"/>
          </a:p>
          <a:p>
            <a:pPr marL="0" indent="0" defTabSz="914400">
              <a:spcBef>
                <a:spcPts val="0"/>
              </a:spcBef>
              <a:buClrTx/>
              <a:buSzTx/>
              <a:buNone/>
              <a:defRPr/>
            </a:pPr>
            <a:endParaRPr lang="en-US" sz="1600" dirty="0">
              <a:solidFill>
                <a:schemeClr val="tx1"/>
              </a:solidFill>
            </a:endParaRPr>
          </a:p>
          <a:p>
            <a:pPr marL="0" indent="0" defTabSz="914400">
              <a:spcBef>
                <a:spcPts val="0"/>
              </a:spcBef>
              <a:buClrTx/>
              <a:buSzTx/>
              <a:buNone/>
              <a:defRPr/>
            </a:pPr>
            <a:r>
              <a:rPr lang="en-US" sz="1600" dirty="0" smtClean="0">
                <a:solidFill>
                  <a:schemeClr val="tx1"/>
                </a:solidFill>
              </a:rPr>
              <a:t>[</a:t>
            </a:r>
            <a:r>
              <a:rPr lang="en-US" sz="1600" dirty="0">
                <a:solidFill>
                  <a:schemeClr val="tx1"/>
                </a:solidFill>
              </a:rPr>
              <a:t>2] </a:t>
            </a:r>
            <a:r>
              <a:rPr lang="en-US" dirty="0"/>
              <a:t>“Face recognition methods and applications” ,  Cornell University, 2014, Available at </a:t>
            </a:r>
            <a:r>
              <a:rPr lang="en-US" u="sng" dirty="0">
                <a:hlinkClick r:id="rId2"/>
              </a:rPr>
              <a:t>https://</a:t>
            </a:r>
            <a:r>
              <a:rPr lang="en-US" u="sng" dirty="0" smtClean="0">
                <a:hlinkClick r:id="rId2"/>
              </a:rPr>
              <a:t>arxiv.org/abs/1403.0485</a:t>
            </a:r>
            <a:endParaRPr lang="en-US" u="sng" dirty="0" smtClean="0"/>
          </a:p>
          <a:p>
            <a:pPr marL="0" indent="0" defTabSz="914400">
              <a:spcBef>
                <a:spcPts val="0"/>
              </a:spcBef>
              <a:buClrTx/>
              <a:buSzTx/>
              <a:buNone/>
              <a:defRPr/>
            </a:pPr>
            <a:endParaRPr lang="en-US" sz="1600" u="sng" dirty="0">
              <a:solidFill>
                <a:schemeClr val="tx1"/>
              </a:solidFill>
            </a:endParaRPr>
          </a:p>
          <a:p>
            <a:pPr marL="0" indent="0" defTabSz="914400">
              <a:spcBef>
                <a:spcPts val="0"/>
              </a:spcBef>
              <a:buClrTx/>
              <a:buSzTx/>
              <a:buNone/>
              <a:defRPr/>
            </a:pPr>
            <a:r>
              <a:rPr lang="en-US" sz="1600" dirty="0" smtClean="0">
                <a:solidFill>
                  <a:schemeClr val="tx1"/>
                </a:solidFill>
              </a:rPr>
              <a:t>[3</a:t>
            </a:r>
            <a:r>
              <a:rPr lang="en-US" sz="1600" dirty="0">
                <a:solidFill>
                  <a:schemeClr val="tx1"/>
                </a:solidFill>
              </a:rPr>
              <a:t>] Relationships between SCL theories and methods, adapted from Bishop and Verleger (Bishop and Verleger2013)</a:t>
            </a:r>
          </a:p>
          <a:p>
            <a:pPr marL="0" indent="0" algn="just">
              <a:lnSpc>
                <a:spcPct val="120000"/>
              </a:lnSpc>
              <a:buNone/>
            </a:pPr>
            <a:r>
              <a:rPr lang="en-US" sz="1600" dirty="0">
                <a:solidFill>
                  <a:schemeClr val="tx1"/>
                </a:solidFill>
              </a:rPr>
              <a:t>[4]The Free Rider and Cooperative Learning Groups: Perspectives from Faculty Members Geri McArdle Kimberly D. Clements Kim Hutchinson- </a:t>
            </a:r>
            <a:r>
              <a:rPr lang="en-US" sz="1600" dirty="0" err="1" smtClean="0">
                <a:solidFill>
                  <a:schemeClr val="tx1"/>
                </a:solidFill>
              </a:rPr>
              <a:t>Lendi</a:t>
            </a:r>
            <a:endParaRPr lang="en-US" sz="1600" dirty="0" smtClean="0">
              <a:solidFill>
                <a:schemeClr val="tx1"/>
              </a:solidFill>
            </a:endParaRPr>
          </a:p>
          <a:p>
            <a:pPr marL="0" indent="0" algn="just">
              <a:lnSpc>
                <a:spcPct val="120000"/>
              </a:lnSpc>
              <a:buNone/>
            </a:pPr>
            <a:r>
              <a:rPr lang="en-US" sz="1600" dirty="0" err="1">
                <a:solidFill>
                  <a:schemeClr val="tx1"/>
                </a:solidFill>
              </a:rPr>
              <a:t>spech</a:t>
            </a:r>
            <a:r>
              <a:rPr lang="en-US" sz="1600" dirty="0">
                <a:solidFill>
                  <a:schemeClr val="tx1"/>
                </a:solidFill>
              </a:rPr>
              <a:t> recognition website - https://realpython.com/python-speech-recognition/</a:t>
            </a:r>
          </a:p>
          <a:p>
            <a:pPr marL="0" indent="0" algn="just">
              <a:lnSpc>
                <a:spcPct val="120000"/>
              </a:lnSpc>
              <a:buNone/>
            </a:pPr>
            <a:endParaRPr lang="en-US" dirty="0">
              <a:solidFill>
                <a:schemeClr val="tx1"/>
              </a:solidFill>
            </a:endParaRPr>
          </a:p>
        </p:txBody>
      </p:sp>
    </p:spTree>
    <p:extLst>
      <p:ext uri="{BB962C8B-B14F-4D97-AF65-F5344CB8AC3E}">
        <p14:creationId xmlns:p14="http://schemas.microsoft.com/office/powerpoint/2010/main" val="4098981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bwMode="gray">
          <a:xfrm>
            <a:off x="6629400" y="1752600"/>
            <a:ext cx="5105400" cy="2514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dirty="0">
                <a:solidFill>
                  <a:srgbClr val="545454"/>
                </a:solidFill>
              </a:rPr>
              <a:t>Research Section </a:t>
            </a:r>
            <a:r>
              <a:rPr lang="en-US" dirty="0" smtClean="0">
                <a:solidFill>
                  <a:srgbClr val="545454"/>
                </a:solidFill>
              </a:rPr>
              <a:t>4</a:t>
            </a:r>
            <a:endParaRPr lang="en-US" dirty="0">
              <a:solidFill>
                <a:srgbClr val="545454"/>
              </a:solidFill>
            </a:endParaRPr>
          </a:p>
          <a:p>
            <a:pPr algn="just">
              <a:lnSpc>
                <a:spcPct val="150000"/>
              </a:lnSpc>
            </a:pPr>
            <a:r>
              <a:rPr lang="en-US" sz="2000" dirty="0" smtClean="0">
                <a:solidFill>
                  <a:srgbClr val="545454"/>
                </a:solidFill>
              </a:rPr>
              <a:t>Peer Review Assessment</a:t>
            </a:r>
            <a:endParaRPr lang="en-US" sz="2000" dirty="0">
              <a:solidFill>
                <a:srgbClr val="545454"/>
              </a:solidFill>
            </a:endParaRPr>
          </a:p>
        </p:txBody>
      </p:sp>
      <p:sp>
        <p:nvSpPr>
          <p:cNvPr id="9" name="Title 3"/>
          <p:cNvSpPr>
            <a:spLocks noGrp="1"/>
          </p:cNvSpPr>
          <p:nvPr>
            <p:ph type="title"/>
          </p:nvPr>
        </p:nvSpPr>
        <p:spPr>
          <a:xfrm>
            <a:off x="1140495" y="3507376"/>
            <a:ext cx="4345905" cy="2283824"/>
          </a:xfrm>
        </p:spPr>
        <p:txBody>
          <a:bodyPr/>
          <a:lstStyle/>
          <a:p>
            <a:r>
              <a:rPr lang="en-US" dirty="0"/>
              <a:t>IT18003642 </a:t>
            </a:r>
            <a:br>
              <a:rPr lang="en-US" dirty="0"/>
            </a:br>
            <a:r>
              <a:rPr lang="en-US" dirty="0"/>
              <a:t>Navanjana</a:t>
            </a:r>
            <a:br>
              <a:rPr lang="en-US" dirty="0"/>
            </a:br>
            <a:r>
              <a:rPr lang="en-US" dirty="0"/>
              <a:t>E.H.D.T.D.</a:t>
            </a:r>
            <a:br>
              <a:rPr lang="en-US" dirty="0"/>
            </a:br>
            <a:r>
              <a:rPr lang="en-US" dirty="0"/>
              <a:t/>
            </a:r>
            <a:br>
              <a:rPr lang="en-US" dirty="0"/>
            </a:br>
            <a:r>
              <a:rPr lang="en-US" sz="4000" dirty="0">
                <a:solidFill>
                  <a:srgbClr val="E17509"/>
                </a:solidFill>
                <a:latin typeface="Bell MT" panose="02020503060305020303" pitchFamily="18" charset="0"/>
              </a:rPr>
              <a:t>IT</a:t>
            </a:r>
            <a:endParaRPr lang="en-US" dirty="0"/>
          </a:p>
        </p:txBody>
      </p:sp>
      <p:pic>
        <p:nvPicPr>
          <p:cNvPr id="10" name="Picture 9">
            <a:extLst>
              <a:ext uri="{FF2B5EF4-FFF2-40B4-BE49-F238E27FC236}">
                <a16:creationId xmlns:a16="http://schemas.microsoft.com/office/drawing/2014/main" id="{E0E3B389-71AC-4942-A6C3-5008B8ABC5F2}"/>
              </a:ext>
            </a:extLst>
          </p:cNvPr>
          <p:cNvPicPr>
            <a:picLocks noChangeAspect="1"/>
          </p:cNvPicPr>
          <p:nvPr/>
        </p:nvPicPr>
        <p:blipFill>
          <a:blip r:embed="rId2"/>
          <a:stretch>
            <a:fillRect/>
          </a:stretch>
        </p:blipFill>
        <p:spPr>
          <a:xfrm>
            <a:off x="1292721" y="838200"/>
            <a:ext cx="1983319" cy="19833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89075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6742-34DA-475C-A3B3-1AFFFEABE118}"/>
              </a:ext>
            </a:extLst>
          </p:cNvPr>
          <p:cNvSpPr>
            <a:spLocks noGrp="1"/>
          </p:cNvSpPr>
          <p:nvPr>
            <p:ph type="title"/>
          </p:nvPr>
        </p:nvSpPr>
        <p:spPr/>
        <p:txBody>
          <a:bodyPr/>
          <a:lstStyle/>
          <a:p>
            <a:r>
              <a:rPr lang="en-US" sz="4000" dirty="0">
                <a:solidFill>
                  <a:schemeClr val="bg1"/>
                </a:solidFill>
              </a:rPr>
              <a:t>Introduction</a:t>
            </a:r>
            <a:endParaRPr lang="en-US" dirty="0"/>
          </a:p>
        </p:txBody>
      </p:sp>
      <p:sp>
        <p:nvSpPr>
          <p:cNvPr id="3" name="Text Placeholder 2">
            <a:extLst>
              <a:ext uri="{FF2B5EF4-FFF2-40B4-BE49-F238E27FC236}">
                <a16:creationId xmlns:a16="http://schemas.microsoft.com/office/drawing/2014/main" id="{215D1EAC-E9F8-43BC-A0F8-E8B672CC4E3C}"/>
              </a:ext>
            </a:extLst>
          </p:cNvPr>
          <p:cNvSpPr>
            <a:spLocks noGrp="1"/>
          </p:cNvSpPr>
          <p:nvPr>
            <p:ph type="body" idx="1"/>
          </p:nvPr>
        </p:nvSpPr>
        <p:spPr/>
        <p:txBody>
          <a:bodyPr/>
          <a:lstStyle/>
          <a:p>
            <a:pPr marL="285750" indent="-285750">
              <a:buFont typeface="Arial" panose="020B0604020202020204" pitchFamily="34" charset="0"/>
              <a:buChar char="•"/>
            </a:pPr>
            <a:r>
              <a:rPr lang="en-US" sz="2000" dirty="0">
                <a:solidFill>
                  <a:schemeClr val="bg2">
                    <a:lumMod val="25000"/>
                  </a:schemeClr>
                </a:solidFill>
              </a:rPr>
              <a:t>Research question</a:t>
            </a:r>
          </a:p>
          <a:p>
            <a:pPr marL="285750" indent="-285750">
              <a:buFont typeface="Arial" panose="020B0604020202020204" pitchFamily="34" charset="0"/>
              <a:buChar char="•"/>
            </a:pPr>
            <a:r>
              <a:rPr lang="en-US" sz="2000" dirty="0">
                <a:solidFill>
                  <a:schemeClr val="bg2">
                    <a:lumMod val="25000"/>
                  </a:schemeClr>
                </a:solidFill>
              </a:rPr>
              <a:t>Specific Objective</a:t>
            </a:r>
          </a:p>
          <a:p>
            <a:pPr marL="285750" indent="-285750">
              <a:buFont typeface="Arial" panose="020B0604020202020204" pitchFamily="34" charset="0"/>
              <a:buChar char="•"/>
            </a:pPr>
            <a:r>
              <a:rPr lang="en-US" sz="2000" dirty="0">
                <a:solidFill>
                  <a:schemeClr val="bg2">
                    <a:lumMod val="25000"/>
                  </a:schemeClr>
                </a:solidFill>
              </a:rPr>
              <a:t>Sub objectives</a:t>
            </a:r>
          </a:p>
          <a:p>
            <a:pPr marL="285750" indent="-285750">
              <a:buFont typeface="Arial" panose="020B0604020202020204" pitchFamily="34" charset="0"/>
              <a:buChar char="•"/>
            </a:pPr>
            <a:r>
              <a:rPr lang="en-US" sz="2000" dirty="0">
                <a:solidFill>
                  <a:schemeClr val="bg2">
                    <a:lumMod val="25000"/>
                  </a:schemeClr>
                </a:solidFill>
              </a:rPr>
              <a:t>Evidence for the completion</a:t>
            </a:r>
          </a:p>
          <a:p>
            <a:pPr marL="285750" indent="-285750">
              <a:buFont typeface="Arial" panose="020B0604020202020204" pitchFamily="34" charset="0"/>
              <a:buChar char="•"/>
            </a:pPr>
            <a:endParaRPr lang="en-US" sz="2800" dirty="0"/>
          </a:p>
          <a:p>
            <a:endParaRPr lang="en-US" dirty="0"/>
          </a:p>
        </p:txBody>
      </p:sp>
    </p:spTree>
    <p:extLst>
      <p:ext uri="{BB962C8B-B14F-4D97-AF65-F5344CB8AC3E}">
        <p14:creationId xmlns:p14="http://schemas.microsoft.com/office/powerpoint/2010/main" val="1853800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432AC-A5E6-4FE7-9D56-9C1037584ADB}"/>
              </a:ext>
            </a:extLst>
          </p:cNvPr>
          <p:cNvSpPr>
            <a:spLocks noGrp="1"/>
          </p:cNvSpPr>
          <p:nvPr>
            <p:ph type="title"/>
          </p:nvPr>
        </p:nvSpPr>
        <p:spPr/>
        <p:txBody>
          <a:bodyPr/>
          <a:lstStyle/>
          <a:p>
            <a:r>
              <a:rPr lang="en-US" dirty="0">
                <a:solidFill>
                  <a:schemeClr val="bg1"/>
                </a:solidFill>
              </a:rPr>
              <a:t>Research Question</a:t>
            </a:r>
            <a:endParaRPr lang="en-US" dirty="0"/>
          </a:p>
        </p:txBody>
      </p:sp>
      <p:sp>
        <p:nvSpPr>
          <p:cNvPr id="3" name="Content Placeholder 2">
            <a:extLst>
              <a:ext uri="{FF2B5EF4-FFF2-40B4-BE49-F238E27FC236}">
                <a16:creationId xmlns:a16="http://schemas.microsoft.com/office/drawing/2014/main" id="{DC33C792-B291-4DFF-B89A-CAD14D1F455F}"/>
              </a:ext>
            </a:extLst>
          </p:cNvPr>
          <p:cNvSpPr>
            <a:spLocks noGrp="1"/>
          </p:cNvSpPr>
          <p:nvPr>
            <p:ph idx="1"/>
          </p:nvPr>
        </p:nvSpPr>
        <p:spPr/>
        <p:txBody>
          <a:bodyPr>
            <a:normAutofit/>
          </a:bodyPr>
          <a:lstStyle/>
          <a:p>
            <a:r>
              <a:rPr lang="en-US" dirty="0"/>
              <a:t>How to detect Free riders in the group project?	</a:t>
            </a:r>
          </a:p>
          <a:p>
            <a:endParaRPr lang="en-US" dirty="0"/>
          </a:p>
          <a:p>
            <a:r>
              <a:rPr lang="en-US" dirty="0"/>
              <a:t>Are there any existing methods for this research component?</a:t>
            </a:r>
          </a:p>
          <a:p>
            <a:endParaRPr lang="en-US" dirty="0"/>
          </a:p>
          <a:p>
            <a:r>
              <a:rPr lang="en-US" dirty="0"/>
              <a:t>What should be considered when measuring the review polarity?	</a:t>
            </a:r>
          </a:p>
          <a:p>
            <a:endParaRPr lang="en-US" dirty="0"/>
          </a:p>
          <a:p>
            <a:r>
              <a:rPr lang="en-US" dirty="0"/>
              <a:t>Is this proposed review component generating the expected outcome?</a:t>
            </a:r>
          </a:p>
          <a:p>
            <a:pPr marL="0" indent="0">
              <a:buNone/>
            </a:pPr>
            <a:endParaRPr lang="en-US" dirty="0"/>
          </a:p>
        </p:txBody>
      </p:sp>
      <p:pic>
        <p:nvPicPr>
          <p:cNvPr id="4" name="Picture 3">
            <a:extLst>
              <a:ext uri="{FF2B5EF4-FFF2-40B4-BE49-F238E27FC236}">
                <a16:creationId xmlns:a16="http://schemas.microsoft.com/office/drawing/2014/main" id="{80A9D1A1-2304-4CA1-90B0-6D16DA8B6FAE}"/>
              </a:ext>
            </a:extLst>
          </p:cNvPr>
          <p:cNvPicPr>
            <a:picLocks noChangeAspect="1"/>
          </p:cNvPicPr>
          <p:nvPr/>
        </p:nvPicPr>
        <p:blipFill>
          <a:blip r:embed="rId2"/>
          <a:stretch>
            <a:fillRect/>
          </a:stretch>
        </p:blipFill>
        <p:spPr>
          <a:xfrm>
            <a:off x="6553200" y="2612465"/>
            <a:ext cx="5424180" cy="3164105"/>
          </a:xfrm>
          <a:prstGeom prst="rect">
            <a:avLst/>
          </a:prstGeom>
        </p:spPr>
      </p:pic>
    </p:spTree>
    <p:extLst>
      <p:ext uri="{BB962C8B-B14F-4D97-AF65-F5344CB8AC3E}">
        <p14:creationId xmlns:p14="http://schemas.microsoft.com/office/powerpoint/2010/main" val="2372552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6D5CA-8AE0-4883-8815-53F3BF866CBD}"/>
              </a:ext>
            </a:extLst>
          </p:cNvPr>
          <p:cNvSpPr>
            <a:spLocks noGrp="1"/>
          </p:cNvSpPr>
          <p:nvPr>
            <p:ph type="title"/>
          </p:nvPr>
        </p:nvSpPr>
        <p:spPr/>
        <p:txBody>
          <a:bodyPr/>
          <a:lstStyle/>
          <a:p>
            <a:r>
              <a:rPr lang="en-US" dirty="0">
                <a:solidFill>
                  <a:schemeClr val="bg1"/>
                </a:solidFill>
              </a:rPr>
              <a:t>Specific and Sub Objectives</a:t>
            </a:r>
            <a:br>
              <a:rPr lang="en-US" dirty="0">
                <a:solidFill>
                  <a:schemeClr val="bg1"/>
                </a:solidFill>
              </a:rPr>
            </a:br>
            <a:endParaRPr lang="en-US" dirty="0"/>
          </a:p>
        </p:txBody>
      </p:sp>
      <p:sp>
        <p:nvSpPr>
          <p:cNvPr id="4" name="TextBox 3">
            <a:extLst>
              <a:ext uri="{FF2B5EF4-FFF2-40B4-BE49-F238E27FC236}">
                <a16:creationId xmlns:a16="http://schemas.microsoft.com/office/drawing/2014/main" id="{A4439709-213A-4705-8E3B-C2D8C9D76667}"/>
              </a:ext>
            </a:extLst>
          </p:cNvPr>
          <p:cNvSpPr txBox="1"/>
          <p:nvPr/>
        </p:nvSpPr>
        <p:spPr>
          <a:xfrm>
            <a:off x="609600" y="3429000"/>
            <a:ext cx="3352800" cy="1846659"/>
          </a:xfrm>
          <a:prstGeom prst="rect">
            <a:avLst/>
          </a:prstGeom>
          <a:noFill/>
        </p:spPr>
        <p:txBody>
          <a:bodyPr wrap="square">
            <a:spAutoFit/>
          </a:bodyPr>
          <a:lstStyle/>
          <a:p>
            <a:r>
              <a:rPr lang="en-US" b="1" dirty="0"/>
              <a:t>Specific Objective </a:t>
            </a:r>
          </a:p>
          <a:p>
            <a:endParaRPr lang="en-US" dirty="0"/>
          </a:p>
          <a:p>
            <a:r>
              <a:rPr lang="en-US" sz="1600" dirty="0"/>
              <a:t>Peer review mark generation based on monthly peer review reports</a:t>
            </a:r>
            <a:r>
              <a:rPr lang="en-US" dirty="0"/>
              <a:t>	</a:t>
            </a:r>
            <a:r>
              <a:rPr lang="en-US" sz="2800" dirty="0"/>
              <a:t>		</a:t>
            </a:r>
          </a:p>
          <a:p>
            <a:endParaRPr lang="en-US" dirty="0"/>
          </a:p>
        </p:txBody>
      </p:sp>
      <p:sp>
        <p:nvSpPr>
          <p:cNvPr id="5" name="TextBox 4">
            <a:extLst>
              <a:ext uri="{FF2B5EF4-FFF2-40B4-BE49-F238E27FC236}">
                <a16:creationId xmlns:a16="http://schemas.microsoft.com/office/drawing/2014/main" id="{226E4E30-9DCE-4548-8E52-366061B813BF}"/>
              </a:ext>
            </a:extLst>
          </p:cNvPr>
          <p:cNvSpPr txBox="1"/>
          <p:nvPr/>
        </p:nvSpPr>
        <p:spPr>
          <a:xfrm>
            <a:off x="7215845" y="3909068"/>
            <a:ext cx="4689285" cy="83099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Sentiment analysis is the automated process of analyzing text to determine the sentiment expressed (positive, negative or neutral). </a:t>
            </a:r>
          </a:p>
        </p:txBody>
      </p:sp>
      <p:sp>
        <p:nvSpPr>
          <p:cNvPr id="6" name="TextBox 5">
            <a:extLst>
              <a:ext uri="{FF2B5EF4-FFF2-40B4-BE49-F238E27FC236}">
                <a16:creationId xmlns:a16="http://schemas.microsoft.com/office/drawing/2014/main" id="{6F0B679F-D696-497D-9859-B6F55B10BB5D}"/>
              </a:ext>
            </a:extLst>
          </p:cNvPr>
          <p:cNvSpPr txBox="1"/>
          <p:nvPr/>
        </p:nvSpPr>
        <p:spPr>
          <a:xfrm>
            <a:off x="5041691" y="2923194"/>
            <a:ext cx="668554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rPr>
              <a:t>Peer Review Assessments </a:t>
            </a:r>
            <a:r>
              <a:rPr kumimoji="0" lang="en-US" sz="2000" b="1" i="0" u="none" strike="noStrike" kern="0" cap="none" spc="0" normalizeH="0" baseline="0" noProof="0" dirty="0">
                <a:ln>
                  <a:noFill/>
                </a:ln>
                <a:solidFill>
                  <a:srgbClr val="F07F09"/>
                </a:solidFill>
                <a:effectLst/>
                <a:uLnTx/>
                <a:uFillTx/>
              </a:rPr>
              <a:t>+ Aspect Based Sentiment analysis</a:t>
            </a:r>
            <a:endParaRPr kumimoji="0" lang="en-US" sz="2000" b="0" i="0" u="none" strike="noStrike" kern="0" cap="none" spc="0" normalizeH="0" baseline="0" noProof="0" dirty="0">
              <a:ln>
                <a:noFill/>
              </a:ln>
              <a:solidFill>
                <a:srgbClr val="F07F09"/>
              </a:solidFill>
              <a:effectLst/>
              <a:uLnTx/>
              <a:uFillTx/>
            </a:endParaRPr>
          </a:p>
        </p:txBody>
      </p:sp>
      <p:sp>
        <p:nvSpPr>
          <p:cNvPr id="7" name="TextBox 6">
            <a:extLst>
              <a:ext uri="{FF2B5EF4-FFF2-40B4-BE49-F238E27FC236}">
                <a16:creationId xmlns:a16="http://schemas.microsoft.com/office/drawing/2014/main" id="{A32B002B-3B19-4881-B0BC-EDE70529682C}"/>
              </a:ext>
            </a:extLst>
          </p:cNvPr>
          <p:cNvSpPr txBox="1"/>
          <p:nvPr/>
        </p:nvSpPr>
        <p:spPr>
          <a:xfrm>
            <a:off x="7293633" y="5341166"/>
            <a:ext cx="4689285" cy="83099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technique that takes into consideration the terms related to the aspects and identifies the sentiment associated with each aspect.</a:t>
            </a:r>
          </a:p>
        </p:txBody>
      </p:sp>
      <p:sp>
        <p:nvSpPr>
          <p:cNvPr id="8" name="TextBox 7">
            <a:extLst>
              <a:ext uri="{FF2B5EF4-FFF2-40B4-BE49-F238E27FC236}">
                <a16:creationId xmlns:a16="http://schemas.microsoft.com/office/drawing/2014/main" id="{B855DCFB-9D11-42F4-9A8D-7CCC2FCEDAE2}"/>
              </a:ext>
            </a:extLst>
          </p:cNvPr>
          <p:cNvSpPr txBox="1"/>
          <p:nvPr/>
        </p:nvSpPr>
        <p:spPr>
          <a:xfrm>
            <a:off x="5269508" y="5357358"/>
            <a:ext cx="1652984"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07F09"/>
                </a:solidFill>
                <a:effectLst/>
                <a:uLnTx/>
                <a:uFillTx/>
              </a:rPr>
              <a:t>AB</a:t>
            </a:r>
            <a:r>
              <a:rPr kumimoji="0" lang="en-US" sz="4000" b="1" i="0" u="none" strike="noStrike" kern="0" cap="none" spc="0" normalizeH="0" baseline="0" noProof="0" dirty="0">
                <a:ln>
                  <a:noFill/>
                </a:ln>
                <a:solidFill>
                  <a:prstClr val="black"/>
                </a:solidFill>
                <a:effectLst/>
                <a:uLnTx/>
                <a:uFillTx/>
              </a:rPr>
              <a:t>SA</a:t>
            </a:r>
          </a:p>
        </p:txBody>
      </p:sp>
      <p:sp>
        <p:nvSpPr>
          <p:cNvPr id="9" name="TextBox 8">
            <a:extLst>
              <a:ext uri="{FF2B5EF4-FFF2-40B4-BE49-F238E27FC236}">
                <a16:creationId xmlns:a16="http://schemas.microsoft.com/office/drawing/2014/main" id="{2DE335CE-2DF2-4410-94F6-A07FE347C1BA}"/>
              </a:ext>
            </a:extLst>
          </p:cNvPr>
          <p:cNvSpPr txBox="1"/>
          <p:nvPr/>
        </p:nvSpPr>
        <p:spPr>
          <a:xfrm>
            <a:off x="5454678" y="4016790"/>
            <a:ext cx="99469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black"/>
                </a:solidFill>
                <a:effectLst/>
                <a:uLnTx/>
                <a:uFillTx/>
              </a:rPr>
              <a:t>SA</a:t>
            </a:r>
          </a:p>
        </p:txBody>
      </p:sp>
      <p:sp>
        <p:nvSpPr>
          <p:cNvPr id="10" name="Rectangle 9">
            <a:extLst>
              <a:ext uri="{FF2B5EF4-FFF2-40B4-BE49-F238E27FC236}">
                <a16:creationId xmlns:a16="http://schemas.microsoft.com/office/drawing/2014/main" id="{2ABDE5F6-B2BA-4876-8D56-DA99E5D84B03}"/>
              </a:ext>
            </a:extLst>
          </p:cNvPr>
          <p:cNvSpPr/>
          <p:nvPr/>
        </p:nvSpPr>
        <p:spPr>
          <a:xfrm>
            <a:off x="4494213" y="2590800"/>
            <a:ext cx="7428847" cy="3738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273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9732-53DD-4E26-A80B-1EAFB4404A01}"/>
              </a:ext>
            </a:extLst>
          </p:cNvPr>
          <p:cNvSpPr>
            <a:spLocks noGrp="1"/>
          </p:cNvSpPr>
          <p:nvPr>
            <p:ph type="title"/>
          </p:nvPr>
        </p:nvSpPr>
        <p:spPr/>
        <p:txBody>
          <a:bodyPr/>
          <a:lstStyle/>
          <a:p>
            <a:r>
              <a:rPr lang="en-US" dirty="0">
                <a:solidFill>
                  <a:schemeClr val="bg1"/>
                </a:solidFill>
              </a:rPr>
              <a:t>Specific and Sub Objectives</a:t>
            </a:r>
            <a:br>
              <a:rPr lang="en-US" dirty="0">
                <a:solidFill>
                  <a:schemeClr val="bg1"/>
                </a:solidFill>
              </a:rPr>
            </a:br>
            <a:endParaRPr lang="en-US" dirty="0"/>
          </a:p>
        </p:txBody>
      </p:sp>
      <p:sp>
        <p:nvSpPr>
          <p:cNvPr id="4" name="TextBox 3">
            <a:extLst>
              <a:ext uri="{FF2B5EF4-FFF2-40B4-BE49-F238E27FC236}">
                <a16:creationId xmlns:a16="http://schemas.microsoft.com/office/drawing/2014/main" id="{E8CEFA02-2A0B-4774-B6C1-3BA5945559DD}"/>
              </a:ext>
            </a:extLst>
          </p:cNvPr>
          <p:cNvSpPr txBox="1"/>
          <p:nvPr/>
        </p:nvSpPr>
        <p:spPr>
          <a:xfrm>
            <a:off x="1071239" y="2496327"/>
            <a:ext cx="6096000" cy="2862322"/>
          </a:xfrm>
          <a:prstGeom prst="rect">
            <a:avLst/>
          </a:prstGeom>
          <a:noFill/>
        </p:spPr>
        <p:txBody>
          <a:bodyPr wrap="square">
            <a:spAutoFit/>
          </a:bodyPr>
          <a:lstStyle/>
          <a:p>
            <a:r>
              <a:rPr lang="en-US" dirty="0"/>
              <a:t>		</a:t>
            </a:r>
          </a:p>
          <a:p>
            <a:endParaRPr lang="en-US" dirty="0"/>
          </a:p>
          <a:p>
            <a:r>
              <a:rPr lang="en-US" b="1" dirty="0"/>
              <a:t>Sub Objective</a:t>
            </a:r>
            <a:r>
              <a:rPr lang="en-US" dirty="0"/>
              <a:t>			</a:t>
            </a:r>
          </a:p>
          <a:p>
            <a:endParaRPr lang="en-US" dirty="0"/>
          </a:p>
          <a:p>
            <a:pPr marL="285750" indent="-285750">
              <a:buFont typeface="Arial" panose="020B0604020202020204" pitchFamily="34" charset="0"/>
              <a:buChar char="•"/>
            </a:pPr>
            <a:r>
              <a:rPr lang="en-US" dirty="0"/>
              <a:t>Create a user interface to collect reviews from project groups.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Manage and concatenate reviews related to one student. </a:t>
            </a:r>
          </a:p>
          <a:p>
            <a:endParaRPr lang="en-US" dirty="0"/>
          </a:p>
          <a:p>
            <a:pPr marL="285750" indent="-285750">
              <a:buFont typeface="Arial" panose="020B0604020202020204" pitchFamily="34" charset="0"/>
              <a:buChar char="•"/>
            </a:pPr>
            <a:r>
              <a:rPr lang="en-US" dirty="0"/>
              <a:t>Generate report based on peer review to detect free rider</a:t>
            </a:r>
          </a:p>
        </p:txBody>
      </p:sp>
      <p:sp>
        <p:nvSpPr>
          <p:cNvPr id="5" name="TextBox 4">
            <a:extLst>
              <a:ext uri="{FF2B5EF4-FFF2-40B4-BE49-F238E27FC236}">
                <a16:creationId xmlns:a16="http://schemas.microsoft.com/office/drawing/2014/main" id="{E5968E4C-947C-4ED7-93D8-BBD86F444A36}"/>
              </a:ext>
            </a:extLst>
          </p:cNvPr>
          <p:cNvSpPr txBox="1"/>
          <p:nvPr/>
        </p:nvSpPr>
        <p:spPr>
          <a:xfrm>
            <a:off x="8053439" y="3531876"/>
            <a:ext cx="3524435" cy="1261884"/>
          </a:xfrm>
          <a:prstGeom prst="rect">
            <a:avLst/>
          </a:prstGeom>
          <a:noFill/>
        </p:spPr>
        <p:txBody>
          <a:bodyPr wrap="square" rtlCol="0">
            <a:spAutoFit/>
          </a:bodyPr>
          <a:lstStyle/>
          <a:p>
            <a:r>
              <a:rPr lang="en-US" sz="3600" b="1" dirty="0"/>
              <a:t>WBS</a:t>
            </a:r>
          </a:p>
          <a:p>
            <a:r>
              <a:rPr lang="en-US" sz="2000" dirty="0"/>
              <a:t>Work Breakdown </a:t>
            </a:r>
          </a:p>
          <a:p>
            <a:r>
              <a:rPr lang="en-US" sz="2000" dirty="0"/>
              <a:t>Structure</a:t>
            </a:r>
            <a:endParaRPr lang="en-US" sz="3600" dirty="0"/>
          </a:p>
        </p:txBody>
      </p:sp>
      <p:sp>
        <p:nvSpPr>
          <p:cNvPr id="6" name="Rectangle 5">
            <a:extLst>
              <a:ext uri="{FF2B5EF4-FFF2-40B4-BE49-F238E27FC236}">
                <a16:creationId xmlns:a16="http://schemas.microsoft.com/office/drawing/2014/main" id="{98202A52-E85E-4F07-BB12-80E8333FEA99}"/>
              </a:ext>
            </a:extLst>
          </p:cNvPr>
          <p:cNvSpPr/>
          <p:nvPr/>
        </p:nvSpPr>
        <p:spPr>
          <a:xfrm>
            <a:off x="7781365" y="3290047"/>
            <a:ext cx="2671482" cy="20686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104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A010-B8D3-4135-B1A7-CF1BA33F7441}"/>
              </a:ext>
            </a:extLst>
          </p:cNvPr>
          <p:cNvSpPr>
            <a:spLocks noGrp="1"/>
          </p:cNvSpPr>
          <p:nvPr>
            <p:ph type="title"/>
          </p:nvPr>
        </p:nvSpPr>
        <p:spPr/>
        <p:txBody>
          <a:bodyPr/>
          <a:lstStyle/>
          <a:p>
            <a:r>
              <a:rPr lang="en-US" sz="4000" dirty="0">
                <a:solidFill>
                  <a:schemeClr val="bg1"/>
                </a:solidFill>
              </a:rPr>
              <a:t>Research</a:t>
            </a:r>
            <a:br>
              <a:rPr lang="en-US" sz="4000" dirty="0">
                <a:solidFill>
                  <a:schemeClr val="bg1"/>
                </a:solidFill>
              </a:rPr>
            </a:br>
            <a:r>
              <a:rPr lang="en-US" sz="4000" dirty="0">
                <a:solidFill>
                  <a:schemeClr val="bg1"/>
                </a:solidFill>
              </a:rPr>
              <a:t>Methodology</a:t>
            </a:r>
            <a:r>
              <a:rPr lang="en-US" sz="4000" dirty="0">
                <a:solidFill>
                  <a:schemeClr val="accent2"/>
                </a:solidFill>
              </a:rPr>
              <a:t/>
            </a:r>
            <a:br>
              <a:rPr lang="en-US" sz="4000" dirty="0">
                <a:solidFill>
                  <a:schemeClr val="accent2"/>
                </a:solidFill>
              </a:rPr>
            </a:br>
            <a:endParaRPr lang="en-US" dirty="0"/>
          </a:p>
        </p:txBody>
      </p:sp>
      <p:sp>
        <p:nvSpPr>
          <p:cNvPr id="3" name="Text Placeholder 2">
            <a:extLst>
              <a:ext uri="{FF2B5EF4-FFF2-40B4-BE49-F238E27FC236}">
                <a16:creationId xmlns:a16="http://schemas.microsoft.com/office/drawing/2014/main" id="{75A7383C-E49E-4BC9-80DE-0F6CAAA9B516}"/>
              </a:ext>
            </a:extLst>
          </p:cNvPr>
          <p:cNvSpPr>
            <a:spLocks noGrp="1"/>
          </p:cNvSpPr>
          <p:nvPr>
            <p:ph type="body" idx="1"/>
          </p:nvPr>
        </p:nvSpPr>
        <p:spPr/>
        <p:txBody>
          <a:bodyPr/>
          <a:lstStyle/>
          <a:p>
            <a:pPr marL="342900" indent="-342900">
              <a:buFont typeface="Arial" panose="020B0604020202020204" pitchFamily="34" charset="0"/>
              <a:buChar char="•"/>
            </a:pPr>
            <a:r>
              <a:rPr lang="en-US" sz="2000" dirty="0">
                <a:solidFill>
                  <a:srgbClr val="545454"/>
                </a:solidFill>
              </a:rPr>
              <a:t>Algorithms</a:t>
            </a:r>
          </a:p>
          <a:p>
            <a:pPr marL="342900" indent="-342900">
              <a:buFont typeface="Arial" panose="020B0604020202020204" pitchFamily="34" charset="0"/>
              <a:buChar char="•"/>
            </a:pPr>
            <a:r>
              <a:rPr lang="en-US" sz="2000" dirty="0">
                <a:solidFill>
                  <a:srgbClr val="545454"/>
                </a:solidFill>
              </a:rPr>
              <a:t>Component progress</a:t>
            </a:r>
          </a:p>
          <a:p>
            <a:pPr marL="342900" indent="-342900">
              <a:buFont typeface="Arial" panose="020B0604020202020204" pitchFamily="34" charset="0"/>
              <a:buChar char="•"/>
            </a:pPr>
            <a:r>
              <a:rPr lang="en-US" sz="2000" dirty="0">
                <a:solidFill>
                  <a:srgbClr val="545454"/>
                </a:solidFill>
              </a:rPr>
              <a:t>Future work</a:t>
            </a:r>
          </a:p>
          <a:p>
            <a:endParaRPr lang="en-US" dirty="0"/>
          </a:p>
        </p:txBody>
      </p:sp>
    </p:spTree>
    <p:extLst>
      <p:ext uri="{BB962C8B-B14F-4D97-AF65-F5344CB8AC3E}">
        <p14:creationId xmlns:p14="http://schemas.microsoft.com/office/powerpoint/2010/main" val="77354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D3F3-BC69-419B-948D-2E01E8419562}"/>
              </a:ext>
            </a:extLst>
          </p:cNvPr>
          <p:cNvSpPr>
            <a:spLocks noGrp="1"/>
          </p:cNvSpPr>
          <p:nvPr>
            <p:ph type="title"/>
          </p:nvPr>
        </p:nvSpPr>
        <p:spPr/>
        <p:txBody>
          <a:bodyPr/>
          <a:lstStyle/>
          <a:p>
            <a:r>
              <a:rPr lang="en-US" sz="3600" dirty="0">
                <a:solidFill>
                  <a:schemeClr val="bg1"/>
                </a:solidFill>
              </a:rPr>
              <a:t>Research Methodology</a:t>
            </a:r>
            <a:endParaRPr lang="en-US" dirty="0"/>
          </a:p>
        </p:txBody>
      </p:sp>
      <p:pic>
        <p:nvPicPr>
          <p:cNvPr id="4" name="Picture 3">
            <a:extLst>
              <a:ext uri="{FF2B5EF4-FFF2-40B4-BE49-F238E27FC236}">
                <a16:creationId xmlns:a16="http://schemas.microsoft.com/office/drawing/2014/main" id="{6F420128-C522-4618-90D7-6EF8B6B3882C}"/>
              </a:ext>
            </a:extLst>
          </p:cNvPr>
          <p:cNvPicPr/>
          <p:nvPr/>
        </p:nvPicPr>
        <p:blipFill rotWithShape="1">
          <a:blip r:embed="rId2">
            <a:extLst>
              <a:ext uri="{28A0092B-C50C-407E-A947-70E740481C1C}">
                <a14:useLocalDpi xmlns:a14="http://schemas.microsoft.com/office/drawing/2010/main" val="0"/>
              </a:ext>
            </a:extLst>
          </a:blip>
          <a:srcRect l="3779" t="7344" r="3041" b="10291"/>
          <a:stretch/>
        </p:blipFill>
        <p:spPr bwMode="auto">
          <a:xfrm>
            <a:off x="1600200" y="2469022"/>
            <a:ext cx="8610599" cy="3207858"/>
          </a:xfrm>
          <a:prstGeom prst="rect">
            <a:avLst/>
          </a:prstGeom>
          <a:noFill/>
          <a:ln>
            <a:noFill/>
          </a:ln>
        </p:spPr>
      </p:pic>
      <p:sp>
        <p:nvSpPr>
          <p:cNvPr id="5" name="TextBox 4">
            <a:extLst>
              <a:ext uri="{FF2B5EF4-FFF2-40B4-BE49-F238E27FC236}">
                <a16:creationId xmlns:a16="http://schemas.microsoft.com/office/drawing/2014/main" id="{5C335E9B-8CDD-46F3-BBBA-913893AC0349}"/>
              </a:ext>
            </a:extLst>
          </p:cNvPr>
          <p:cNvSpPr txBox="1"/>
          <p:nvPr/>
        </p:nvSpPr>
        <p:spPr>
          <a:xfrm>
            <a:off x="1126880" y="5884332"/>
            <a:ext cx="9701061" cy="276999"/>
          </a:xfrm>
          <a:prstGeom prst="rect">
            <a:avLst/>
          </a:prstGeom>
          <a:noFill/>
        </p:spPr>
        <p:txBody>
          <a:bodyPr wrap="square" rtlCol="0">
            <a:spAutoFit/>
          </a:bodyPr>
          <a:lstStyle/>
          <a:p>
            <a:r>
              <a:rPr lang="en-US" sz="1200" dirty="0"/>
              <a:t>A1 - Topic Modeling and Topic Aspect Mapping  ,  A2 - Aspect Specific Sentiment Analysis  ,  A3 - Finding Aspect on Sentiments </a:t>
            </a:r>
          </a:p>
        </p:txBody>
      </p:sp>
      <p:sp>
        <p:nvSpPr>
          <p:cNvPr id="6" name="Rectangle 5">
            <a:extLst>
              <a:ext uri="{FF2B5EF4-FFF2-40B4-BE49-F238E27FC236}">
                <a16:creationId xmlns:a16="http://schemas.microsoft.com/office/drawing/2014/main" id="{3D8419D0-3C90-460A-A2F7-1BE0CC62639B}"/>
              </a:ext>
            </a:extLst>
          </p:cNvPr>
          <p:cNvSpPr/>
          <p:nvPr/>
        </p:nvSpPr>
        <p:spPr>
          <a:xfrm>
            <a:off x="3674105" y="2541494"/>
            <a:ext cx="6384295" cy="1192306"/>
          </a:xfrm>
          <a:prstGeom prst="rect">
            <a:avLst/>
          </a:prstGeom>
          <a:noFill/>
          <a:ln w="38100">
            <a:solidFill>
              <a:schemeClr val="accent1">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1325DC-2D97-43CF-95F8-40E6994D17C8}"/>
              </a:ext>
            </a:extLst>
          </p:cNvPr>
          <p:cNvSpPr/>
          <p:nvPr/>
        </p:nvSpPr>
        <p:spPr>
          <a:xfrm>
            <a:off x="7436221" y="4109187"/>
            <a:ext cx="2832847" cy="1192306"/>
          </a:xfrm>
          <a:prstGeom prst="rect">
            <a:avLst/>
          </a:prstGeom>
          <a:noFill/>
          <a:ln w="38100">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62D9C7-F938-480D-9EF5-B2B8BB6185C6}"/>
              </a:ext>
            </a:extLst>
          </p:cNvPr>
          <p:cNvSpPr/>
          <p:nvPr/>
        </p:nvSpPr>
        <p:spPr>
          <a:xfrm>
            <a:off x="4648200" y="4109187"/>
            <a:ext cx="2238933" cy="1192306"/>
          </a:xfrm>
          <a:prstGeom prst="rect">
            <a:avLst/>
          </a:prstGeom>
          <a:noFill/>
          <a:ln w="38100">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111412-5840-4569-82CD-2C0B19BA0388}"/>
              </a:ext>
            </a:extLst>
          </p:cNvPr>
          <p:cNvSpPr txBox="1"/>
          <p:nvPr/>
        </p:nvSpPr>
        <p:spPr>
          <a:xfrm>
            <a:off x="10197352" y="2564147"/>
            <a:ext cx="546848" cy="369332"/>
          </a:xfrm>
          <a:prstGeom prst="rect">
            <a:avLst/>
          </a:prstGeom>
          <a:noFill/>
        </p:spPr>
        <p:txBody>
          <a:bodyPr wrap="square" rtlCol="0">
            <a:spAutoFit/>
          </a:bodyPr>
          <a:lstStyle/>
          <a:p>
            <a:r>
              <a:rPr lang="en-US" dirty="0">
                <a:solidFill>
                  <a:schemeClr val="accent1">
                    <a:lumMod val="60000"/>
                    <a:lumOff val="40000"/>
                  </a:schemeClr>
                </a:solidFill>
              </a:rPr>
              <a:t>A1</a:t>
            </a:r>
          </a:p>
        </p:txBody>
      </p:sp>
      <p:sp>
        <p:nvSpPr>
          <p:cNvPr id="10" name="TextBox 9">
            <a:extLst>
              <a:ext uri="{FF2B5EF4-FFF2-40B4-BE49-F238E27FC236}">
                <a16:creationId xmlns:a16="http://schemas.microsoft.com/office/drawing/2014/main" id="{8570AFB1-5109-4009-A06D-9921C82AE985}"/>
              </a:ext>
            </a:extLst>
          </p:cNvPr>
          <p:cNvSpPr txBox="1"/>
          <p:nvPr/>
        </p:nvSpPr>
        <p:spPr>
          <a:xfrm>
            <a:off x="10276202" y="4030388"/>
            <a:ext cx="631195" cy="369332"/>
          </a:xfrm>
          <a:prstGeom prst="rect">
            <a:avLst/>
          </a:prstGeom>
          <a:noFill/>
        </p:spPr>
        <p:txBody>
          <a:bodyPr wrap="square" rtlCol="0">
            <a:spAutoFit/>
          </a:bodyPr>
          <a:lstStyle/>
          <a:p>
            <a:r>
              <a:rPr lang="en-US" dirty="0">
                <a:solidFill>
                  <a:schemeClr val="accent4">
                    <a:lumMod val="60000"/>
                    <a:lumOff val="40000"/>
                  </a:schemeClr>
                </a:solidFill>
              </a:rPr>
              <a:t>A2</a:t>
            </a:r>
          </a:p>
        </p:txBody>
      </p:sp>
      <p:sp>
        <p:nvSpPr>
          <p:cNvPr id="11" name="TextBox 10">
            <a:extLst>
              <a:ext uri="{FF2B5EF4-FFF2-40B4-BE49-F238E27FC236}">
                <a16:creationId xmlns:a16="http://schemas.microsoft.com/office/drawing/2014/main" id="{8505BD44-0F00-4E44-A4E7-2475E5DD0CE1}"/>
              </a:ext>
            </a:extLst>
          </p:cNvPr>
          <p:cNvSpPr txBox="1"/>
          <p:nvPr/>
        </p:nvSpPr>
        <p:spPr>
          <a:xfrm>
            <a:off x="6887133" y="4030388"/>
            <a:ext cx="676834" cy="369332"/>
          </a:xfrm>
          <a:prstGeom prst="rect">
            <a:avLst/>
          </a:prstGeom>
          <a:noFill/>
        </p:spPr>
        <p:txBody>
          <a:bodyPr wrap="square" rtlCol="0">
            <a:spAutoFit/>
          </a:bodyPr>
          <a:lstStyle/>
          <a:p>
            <a:r>
              <a:rPr lang="en-US" dirty="0">
                <a:solidFill>
                  <a:schemeClr val="accent6">
                    <a:lumMod val="60000"/>
                    <a:lumOff val="40000"/>
                  </a:schemeClr>
                </a:solidFill>
              </a:rPr>
              <a:t>A3</a:t>
            </a:r>
          </a:p>
        </p:txBody>
      </p:sp>
    </p:spTree>
    <p:extLst>
      <p:ext uri="{BB962C8B-B14F-4D97-AF65-F5344CB8AC3E}">
        <p14:creationId xmlns:p14="http://schemas.microsoft.com/office/powerpoint/2010/main" val="2999216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Project Description</a:t>
            </a:r>
          </a:p>
        </p:txBody>
      </p:sp>
      <p:sp>
        <p:nvSpPr>
          <p:cNvPr id="3" name="Content Placeholder 2"/>
          <p:cNvSpPr>
            <a:spLocks noGrp="1"/>
          </p:cNvSpPr>
          <p:nvPr>
            <p:ph idx="1"/>
          </p:nvPr>
        </p:nvSpPr>
        <p:spPr>
          <a:xfrm>
            <a:off x="1154954" y="2286000"/>
            <a:ext cx="8761413" cy="3733800"/>
          </a:xfrm>
        </p:spPr>
        <p:txBody>
          <a:bodyPr>
            <a:normAutofit/>
          </a:bodyPr>
          <a:lstStyle/>
          <a:p>
            <a:r>
              <a:rPr lang="en-US" sz="2200" b="1" dirty="0" smtClean="0"/>
              <a:t>System Diagram</a:t>
            </a:r>
            <a:endParaRPr lang="en-US" sz="2200" b="1"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83" t="1667" r="801" b="1667"/>
          <a:stretch/>
        </p:blipFill>
        <p:spPr>
          <a:xfrm>
            <a:off x="2362200" y="2733675"/>
            <a:ext cx="7070831" cy="3505198"/>
          </a:xfrm>
          <a:prstGeom prst="rect">
            <a:avLst/>
          </a:prstGeom>
        </p:spPr>
      </p:pic>
    </p:spTree>
    <p:extLst>
      <p:ext uri="{BB962C8B-B14F-4D97-AF65-F5344CB8AC3E}">
        <p14:creationId xmlns:p14="http://schemas.microsoft.com/office/powerpoint/2010/main" val="27031799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7384-C7FA-463A-9216-0ECE76C67455}"/>
              </a:ext>
            </a:extLst>
          </p:cNvPr>
          <p:cNvSpPr>
            <a:spLocks noGrp="1"/>
          </p:cNvSpPr>
          <p:nvPr>
            <p:ph type="title"/>
          </p:nvPr>
        </p:nvSpPr>
        <p:spPr/>
        <p:txBody>
          <a:bodyPr/>
          <a:lstStyle/>
          <a:p>
            <a:r>
              <a:rPr lang="en-US" dirty="0">
                <a:solidFill>
                  <a:schemeClr val="bg1"/>
                </a:solidFill>
              </a:rPr>
              <a:t>algorithm</a:t>
            </a:r>
            <a:endParaRPr lang="en-US" dirty="0"/>
          </a:p>
        </p:txBody>
      </p:sp>
      <p:pic>
        <p:nvPicPr>
          <p:cNvPr id="4" name="Picture 3">
            <a:extLst>
              <a:ext uri="{FF2B5EF4-FFF2-40B4-BE49-F238E27FC236}">
                <a16:creationId xmlns:a16="http://schemas.microsoft.com/office/drawing/2014/main" id="{27061045-3C2E-4509-962E-D59355F25ECE}"/>
              </a:ext>
            </a:extLst>
          </p:cNvPr>
          <p:cNvPicPr>
            <a:picLocks noChangeAspect="1"/>
          </p:cNvPicPr>
          <p:nvPr/>
        </p:nvPicPr>
        <p:blipFill rotWithShape="1">
          <a:blip r:embed="rId2"/>
          <a:srcRect t="16921" r="20890" b="1786"/>
          <a:stretch/>
        </p:blipFill>
        <p:spPr>
          <a:xfrm>
            <a:off x="6096000" y="2994212"/>
            <a:ext cx="5298140" cy="2958353"/>
          </a:xfrm>
          <a:prstGeom prst="rect">
            <a:avLst/>
          </a:prstGeom>
        </p:spPr>
      </p:pic>
      <p:sp>
        <p:nvSpPr>
          <p:cNvPr id="5" name="Rectangle 4">
            <a:extLst>
              <a:ext uri="{FF2B5EF4-FFF2-40B4-BE49-F238E27FC236}">
                <a16:creationId xmlns:a16="http://schemas.microsoft.com/office/drawing/2014/main" id="{FC002D34-76BB-40DE-AFAB-5A7A7ECACAAD}"/>
              </a:ext>
            </a:extLst>
          </p:cNvPr>
          <p:cNvSpPr/>
          <p:nvPr/>
        </p:nvSpPr>
        <p:spPr>
          <a:xfrm>
            <a:off x="5459506" y="2626659"/>
            <a:ext cx="6096000" cy="3693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3B70EF0-4ADF-4145-A7DA-6E1D8BF1F5D2}"/>
              </a:ext>
            </a:extLst>
          </p:cNvPr>
          <p:cNvSpPr txBox="1"/>
          <p:nvPr/>
        </p:nvSpPr>
        <p:spPr>
          <a:xfrm>
            <a:off x="1293985" y="3545541"/>
            <a:ext cx="2871537" cy="1477328"/>
          </a:xfrm>
          <a:prstGeom prst="rect">
            <a:avLst/>
          </a:prstGeom>
          <a:noFill/>
        </p:spPr>
        <p:txBody>
          <a:bodyPr wrap="square" rtlCol="0">
            <a:spAutoFit/>
          </a:bodyPr>
          <a:lstStyle/>
          <a:p>
            <a:r>
              <a:rPr lang="en-US" b="1" dirty="0"/>
              <a:t>Data</a:t>
            </a:r>
            <a:r>
              <a:rPr lang="en-US" dirty="0"/>
              <a:t> </a:t>
            </a:r>
          </a:p>
          <a:p>
            <a:r>
              <a:rPr lang="en-US" dirty="0"/>
              <a:t>Student Review Corpus</a:t>
            </a:r>
          </a:p>
          <a:p>
            <a:endParaRPr lang="en-US" dirty="0"/>
          </a:p>
          <a:p>
            <a:r>
              <a:rPr lang="en-US" b="1" dirty="0"/>
              <a:t>Result</a:t>
            </a:r>
            <a:r>
              <a:rPr lang="en-US" dirty="0"/>
              <a:t> </a:t>
            </a:r>
          </a:p>
          <a:p>
            <a:r>
              <a:rPr lang="en-US" dirty="0"/>
              <a:t>Aspect specific sentences</a:t>
            </a:r>
          </a:p>
        </p:txBody>
      </p:sp>
    </p:spTree>
    <p:extLst>
      <p:ext uri="{BB962C8B-B14F-4D97-AF65-F5344CB8AC3E}">
        <p14:creationId xmlns:p14="http://schemas.microsoft.com/office/powerpoint/2010/main" val="1902188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FEC0-EF34-41D3-8E7B-6822CD15D4DE}"/>
              </a:ext>
            </a:extLst>
          </p:cNvPr>
          <p:cNvSpPr>
            <a:spLocks noGrp="1"/>
          </p:cNvSpPr>
          <p:nvPr>
            <p:ph type="title"/>
          </p:nvPr>
        </p:nvSpPr>
        <p:spPr/>
        <p:txBody>
          <a:bodyPr/>
          <a:lstStyle/>
          <a:p>
            <a:r>
              <a:rPr lang="en-US" dirty="0">
                <a:solidFill>
                  <a:schemeClr val="bg1"/>
                </a:solidFill>
              </a:rPr>
              <a:t>algorithm</a:t>
            </a:r>
            <a:endParaRPr lang="en-US" dirty="0"/>
          </a:p>
        </p:txBody>
      </p:sp>
      <p:pic>
        <p:nvPicPr>
          <p:cNvPr id="4" name="Picture 3">
            <a:extLst>
              <a:ext uri="{FF2B5EF4-FFF2-40B4-BE49-F238E27FC236}">
                <a16:creationId xmlns:a16="http://schemas.microsoft.com/office/drawing/2014/main" id="{891FFE17-94DB-44B1-A753-8739277ED77C}"/>
              </a:ext>
            </a:extLst>
          </p:cNvPr>
          <p:cNvPicPr>
            <a:picLocks noChangeAspect="1"/>
          </p:cNvPicPr>
          <p:nvPr/>
        </p:nvPicPr>
        <p:blipFill rotWithShape="1">
          <a:blip r:embed="rId2"/>
          <a:srcRect l="17646" r="51125" b="52338"/>
          <a:stretch/>
        </p:blipFill>
        <p:spPr>
          <a:xfrm>
            <a:off x="842682" y="3332766"/>
            <a:ext cx="2985247" cy="1714363"/>
          </a:xfrm>
          <a:prstGeom prst="rect">
            <a:avLst/>
          </a:prstGeom>
        </p:spPr>
      </p:pic>
      <p:sp>
        <p:nvSpPr>
          <p:cNvPr id="5" name="Rectangle 4">
            <a:extLst>
              <a:ext uri="{FF2B5EF4-FFF2-40B4-BE49-F238E27FC236}">
                <a16:creationId xmlns:a16="http://schemas.microsoft.com/office/drawing/2014/main" id="{91FD0631-675E-4D29-B98E-103A591A0749}"/>
              </a:ext>
            </a:extLst>
          </p:cNvPr>
          <p:cNvSpPr/>
          <p:nvPr/>
        </p:nvSpPr>
        <p:spPr>
          <a:xfrm>
            <a:off x="627528" y="2886635"/>
            <a:ext cx="3379695" cy="249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3C7D88-1525-472E-88FF-D12E37675CDE}"/>
              </a:ext>
            </a:extLst>
          </p:cNvPr>
          <p:cNvSpPr txBox="1"/>
          <p:nvPr/>
        </p:nvSpPr>
        <p:spPr>
          <a:xfrm>
            <a:off x="5298137" y="3271757"/>
            <a:ext cx="3182473" cy="2585323"/>
          </a:xfrm>
          <a:prstGeom prst="rect">
            <a:avLst/>
          </a:prstGeom>
          <a:noFill/>
        </p:spPr>
        <p:txBody>
          <a:bodyPr wrap="square">
            <a:spAutoFit/>
          </a:bodyPr>
          <a:lstStyle/>
          <a:p>
            <a:r>
              <a:rPr lang="en-US" b="1" dirty="0"/>
              <a:t>Must Do:</a:t>
            </a:r>
          </a:p>
          <a:p>
            <a:endParaRPr lang="en-US" dirty="0"/>
          </a:p>
          <a:p>
            <a:pPr marL="285750" indent="-285750">
              <a:buFont typeface="Wingdings" panose="05000000000000000000" pitchFamily="2" charset="2"/>
              <a:buChar char="§"/>
            </a:pPr>
            <a:r>
              <a:rPr lang="en-US" dirty="0"/>
              <a:t>Noise removal</a:t>
            </a:r>
          </a:p>
          <a:p>
            <a:pPr marL="285750" indent="-285750">
              <a:buFont typeface="Wingdings" panose="05000000000000000000" pitchFamily="2" charset="2"/>
              <a:buChar char="§"/>
            </a:pPr>
            <a:r>
              <a:rPr lang="en-US" dirty="0"/>
              <a:t>Lowercasing</a:t>
            </a:r>
          </a:p>
          <a:p>
            <a:endParaRPr lang="en-US" dirty="0"/>
          </a:p>
          <a:p>
            <a:r>
              <a:rPr lang="en-US" b="1" dirty="0"/>
              <a:t>Should Do:</a:t>
            </a:r>
          </a:p>
          <a:p>
            <a:endParaRPr lang="en-US" dirty="0"/>
          </a:p>
          <a:p>
            <a:pPr marL="285750" indent="-285750">
              <a:buFont typeface="Wingdings" panose="05000000000000000000" pitchFamily="2" charset="2"/>
              <a:buChar char="§"/>
            </a:pPr>
            <a:r>
              <a:rPr lang="en-US" dirty="0"/>
              <a:t>Simple normalization</a:t>
            </a:r>
          </a:p>
          <a:p>
            <a:endParaRPr lang="en-US" dirty="0"/>
          </a:p>
        </p:txBody>
      </p:sp>
      <p:sp>
        <p:nvSpPr>
          <p:cNvPr id="7" name="TextBox 6">
            <a:extLst>
              <a:ext uri="{FF2B5EF4-FFF2-40B4-BE49-F238E27FC236}">
                <a16:creationId xmlns:a16="http://schemas.microsoft.com/office/drawing/2014/main" id="{6D436816-31D2-4803-85E5-2B4B600F5568}"/>
              </a:ext>
            </a:extLst>
          </p:cNvPr>
          <p:cNvSpPr txBox="1"/>
          <p:nvPr/>
        </p:nvSpPr>
        <p:spPr>
          <a:xfrm>
            <a:off x="8480610" y="3174284"/>
            <a:ext cx="3708215" cy="1754326"/>
          </a:xfrm>
          <a:prstGeom prst="rect">
            <a:avLst/>
          </a:prstGeom>
          <a:noFill/>
        </p:spPr>
        <p:txBody>
          <a:bodyPr wrap="square">
            <a:spAutoFit/>
          </a:bodyPr>
          <a:lstStyle/>
          <a:p>
            <a:r>
              <a:rPr lang="en-US" b="1" dirty="0"/>
              <a:t>Task Dependent:</a:t>
            </a:r>
          </a:p>
          <a:p>
            <a:endParaRPr lang="en-US" dirty="0"/>
          </a:p>
          <a:p>
            <a:pPr marL="285750" indent="-285750">
              <a:buFont typeface="Wingdings" panose="05000000000000000000" pitchFamily="2" charset="2"/>
              <a:buChar char="§"/>
            </a:pPr>
            <a:r>
              <a:rPr lang="en-US" dirty="0"/>
              <a:t>Stop-word removal</a:t>
            </a:r>
          </a:p>
          <a:p>
            <a:pPr marL="285750" indent="-285750">
              <a:buFont typeface="Wingdings" panose="05000000000000000000" pitchFamily="2" charset="2"/>
              <a:buChar char="§"/>
            </a:pPr>
            <a:r>
              <a:rPr lang="en-US" dirty="0"/>
              <a:t>Advanced normalization </a:t>
            </a:r>
          </a:p>
          <a:p>
            <a:pPr marL="285750" indent="-285750">
              <a:buFont typeface="Wingdings" panose="05000000000000000000" pitchFamily="2" charset="2"/>
              <a:buChar char="§"/>
            </a:pPr>
            <a:r>
              <a:rPr lang="en-US" dirty="0"/>
              <a:t>Stemming / lemmatization </a:t>
            </a:r>
          </a:p>
          <a:p>
            <a:pPr marL="285750" indent="-285750">
              <a:buFont typeface="Wingdings" panose="05000000000000000000" pitchFamily="2" charset="2"/>
              <a:buChar char="§"/>
            </a:pPr>
            <a:r>
              <a:rPr lang="en-US" dirty="0"/>
              <a:t>Text enrichment /augmentation</a:t>
            </a:r>
          </a:p>
        </p:txBody>
      </p:sp>
    </p:spTree>
    <p:extLst>
      <p:ext uri="{BB962C8B-B14F-4D97-AF65-F5344CB8AC3E}">
        <p14:creationId xmlns:p14="http://schemas.microsoft.com/office/powerpoint/2010/main" val="140742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3112-6309-48EE-93AD-AED975963593}"/>
              </a:ext>
            </a:extLst>
          </p:cNvPr>
          <p:cNvSpPr>
            <a:spLocks noGrp="1"/>
          </p:cNvSpPr>
          <p:nvPr>
            <p:ph type="title"/>
          </p:nvPr>
        </p:nvSpPr>
        <p:spPr/>
        <p:txBody>
          <a:bodyPr/>
          <a:lstStyle/>
          <a:p>
            <a:r>
              <a:rPr lang="en-US" dirty="0">
                <a:solidFill>
                  <a:schemeClr val="bg1"/>
                </a:solidFill>
              </a:rPr>
              <a:t>algorithm</a:t>
            </a:r>
            <a:endParaRPr lang="en-US" dirty="0"/>
          </a:p>
        </p:txBody>
      </p:sp>
      <p:sp>
        <p:nvSpPr>
          <p:cNvPr id="4" name="TextBox 3">
            <a:extLst>
              <a:ext uri="{FF2B5EF4-FFF2-40B4-BE49-F238E27FC236}">
                <a16:creationId xmlns:a16="http://schemas.microsoft.com/office/drawing/2014/main" id="{3E00DBC2-75D7-4C3F-BA8B-EB6848D1864C}"/>
              </a:ext>
            </a:extLst>
          </p:cNvPr>
          <p:cNvSpPr txBox="1"/>
          <p:nvPr/>
        </p:nvSpPr>
        <p:spPr>
          <a:xfrm>
            <a:off x="851648" y="2886943"/>
            <a:ext cx="6096000" cy="369332"/>
          </a:xfrm>
          <a:prstGeom prst="rect">
            <a:avLst/>
          </a:prstGeom>
          <a:noFill/>
        </p:spPr>
        <p:txBody>
          <a:bodyPr wrap="square">
            <a:spAutoFit/>
          </a:bodyPr>
          <a:lstStyle/>
          <a:p>
            <a:r>
              <a:rPr lang="en-US" b="1" dirty="0"/>
              <a:t>Exploratory Analysis</a:t>
            </a:r>
            <a:r>
              <a:rPr lang="en-US" dirty="0"/>
              <a:t> – Word Cloud</a:t>
            </a:r>
          </a:p>
        </p:txBody>
      </p:sp>
      <p:sp>
        <p:nvSpPr>
          <p:cNvPr id="5" name="TextBox 4">
            <a:extLst>
              <a:ext uri="{FF2B5EF4-FFF2-40B4-BE49-F238E27FC236}">
                <a16:creationId xmlns:a16="http://schemas.microsoft.com/office/drawing/2014/main" id="{5072F9E6-52AE-4B69-945B-E9BD9AD20279}"/>
              </a:ext>
            </a:extLst>
          </p:cNvPr>
          <p:cNvSpPr txBox="1"/>
          <p:nvPr/>
        </p:nvSpPr>
        <p:spPr>
          <a:xfrm>
            <a:off x="851648" y="3709998"/>
            <a:ext cx="5755340" cy="1754326"/>
          </a:xfrm>
          <a:prstGeom prst="rect">
            <a:avLst/>
          </a:prstGeom>
          <a:noFill/>
        </p:spPr>
        <p:txBody>
          <a:bodyPr wrap="square">
            <a:spAutoFit/>
          </a:bodyPr>
          <a:lstStyle/>
          <a:p>
            <a:r>
              <a:rPr lang="en-US" dirty="0"/>
              <a:t>To verify whether the preprocessing, we’ll make a simple word cloud using the word cloud package to get a visual representation of most common words. It is key to understanding the data and ensuring we are on the right track, and if any more preprocessing is necessary before training the model.</a:t>
            </a:r>
          </a:p>
        </p:txBody>
      </p:sp>
      <p:pic>
        <p:nvPicPr>
          <p:cNvPr id="6" name="Picture 5">
            <a:extLst>
              <a:ext uri="{FF2B5EF4-FFF2-40B4-BE49-F238E27FC236}">
                <a16:creationId xmlns:a16="http://schemas.microsoft.com/office/drawing/2014/main" id="{5ED0832B-1F5F-4079-BB52-60D8A54B2A23}"/>
              </a:ext>
            </a:extLst>
          </p:cNvPr>
          <p:cNvPicPr>
            <a:picLocks noChangeAspect="1"/>
          </p:cNvPicPr>
          <p:nvPr/>
        </p:nvPicPr>
        <p:blipFill>
          <a:blip r:embed="rId2"/>
          <a:stretch>
            <a:fillRect/>
          </a:stretch>
        </p:blipFill>
        <p:spPr>
          <a:xfrm>
            <a:off x="6402033" y="3055367"/>
            <a:ext cx="5519401" cy="2270839"/>
          </a:xfrm>
          <a:prstGeom prst="rect">
            <a:avLst/>
          </a:prstGeom>
        </p:spPr>
      </p:pic>
    </p:spTree>
    <p:extLst>
      <p:ext uri="{BB962C8B-B14F-4D97-AF65-F5344CB8AC3E}">
        <p14:creationId xmlns:p14="http://schemas.microsoft.com/office/powerpoint/2010/main" val="54050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B7CB1-1EA3-4EE7-B5EF-149680403DFA}"/>
              </a:ext>
            </a:extLst>
          </p:cNvPr>
          <p:cNvSpPr>
            <a:spLocks noGrp="1"/>
          </p:cNvSpPr>
          <p:nvPr>
            <p:ph type="title"/>
          </p:nvPr>
        </p:nvSpPr>
        <p:spPr/>
        <p:txBody>
          <a:bodyPr/>
          <a:lstStyle/>
          <a:p>
            <a:r>
              <a:rPr lang="en-US" sz="3600" dirty="0">
                <a:solidFill>
                  <a:schemeClr val="bg1"/>
                </a:solidFill>
              </a:rPr>
              <a:t>Component progress</a:t>
            </a:r>
            <a:br>
              <a:rPr lang="en-US" sz="3600" dirty="0">
                <a:solidFill>
                  <a:schemeClr val="bg1"/>
                </a:solidFill>
              </a:rPr>
            </a:br>
            <a:endParaRPr lang="en-US" dirty="0"/>
          </a:p>
        </p:txBody>
      </p:sp>
      <p:pic>
        <p:nvPicPr>
          <p:cNvPr id="4" name="Picture 3">
            <a:extLst>
              <a:ext uri="{FF2B5EF4-FFF2-40B4-BE49-F238E27FC236}">
                <a16:creationId xmlns:a16="http://schemas.microsoft.com/office/drawing/2014/main" id="{D80B90AC-BD8F-4EF4-8B7A-5091B2FF7B2C}"/>
              </a:ext>
            </a:extLst>
          </p:cNvPr>
          <p:cNvPicPr>
            <a:picLocks noChangeAspect="1"/>
          </p:cNvPicPr>
          <p:nvPr/>
        </p:nvPicPr>
        <p:blipFill>
          <a:blip r:embed="rId2"/>
          <a:stretch>
            <a:fillRect/>
          </a:stretch>
        </p:blipFill>
        <p:spPr>
          <a:xfrm>
            <a:off x="2286000" y="2851085"/>
            <a:ext cx="7124700" cy="3126486"/>
          </a:xfrm>
          <a:prstGeom prst="rect">
            <a:avLst/>
          </a:prstGeom>
        </p:spPr>
      </p:pic>
    </p:spTree>
    <p:extLst>
      <p:ext uri="{BB962C8B-B14F-4D97-AF65-F5344CB8AC3E}">
        <p14:creationId xmlns:p14="http://schemas.microsoft.com/office/powerpoint/2010/main" val="4192609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24B7-4320-40D3-B10A-4A8A3950D52C}"/>
              </a:ext>
            </a:extLst>
          </p:cNvPr>
          <p:cNvSpPr>
            <a:spLocks noGrp="1"/>
          </p:cNvSpPr>
          <p:nvPr>
            <p:ph type="title"/>
          </p:nvPr>
        </p:nvSpPr>
        <p:spPr/>
        <p:txBody>
          <a:bodyPr/>
          <a:lstStyle/>
          <a:p>
            <a:r>
              <a:rPr lang="en-US" sz="3600" dirty="0">
                <a:solidFill>
                  <a:schemeClr val="bg1"/>
                </a:solidFill>
              </a:rPr>
              <a:t>Component progress</a:t>
            </a:r>
            <a:br>
              <a:rPr lang="en-US" sz="3600" dirty="0">
                <a:solidFill>
                  <a:schemeClr val="bg1"/>
                </a:solidFill>
              </a:rPr>
            </a:br>
            <a:endParaRPr lang="en-US" dirty="0"/>
          </a:p>
        </p:txBody>
      </p:sp>
      <p:sp>
        <p:nvSpPr>
          <p:cNvPr id="4" name="TextBox 3">
            <a:extLst>
              <a:ext uri="{FF2B5EF4-FFF2-40B4-BE49-F238E27FC236}">
                <a16:creationId xmlns:a16="http://schemas.microsoft.com/office/drawing/2014/main" id="{AFFC1F60-B4B9-4C26-AB41-AA039D89DD1B}"/>
              </a:ext>
            </a:extLst>
          </p:cNvPr>
          <p:cNvSpPr txBox="1"/>
          <p:nvPr/>
        </p:nvSpPr>
        <p:spPr>
          <a:xfrm>
            <a:off x="856086" y="2941036"/>
            <a:ext cx="6096000" cy="2308324"/>
          </a:xfrm>
          <a:prstGeom prst="rect">
            <a:avLst/>
          </a:prstGeom>
          <a:noFill/>
        </p:spPr>
        <p:txBody>
          <a:bodyPr wrap="square">
            <a:spAutoFit/>
          </a:bodyPr>
          <a:lstStyle/>
          <a:p>
            <a:r>
              <a:rPr lang="en-US" dirty="0"/>
              <a:t>		</a:t>
            </a:r>
          </a:p>
          <a:p>
            <a:endParaRPr lang="en-US" dirty="0"/>
          </a:p>
          <a:p>
            <a:r>
              <a:rPr lang="en-US" b="1" dirty="0"/>
              <a:t>Sub Objective</a:t>
            </a:r>
            <a:r>
              <a:rPr lang="en-US" dirty="0"/>
              <a:t>			</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Manage and concatenate reviews related to one student.</a:t>
            </a:r>
          </a:p>
          <a:p>
            <a:r>
              <a:rPr lang="en-US" dirty="0"/>
              <a:t> </a:t>
            </a:r>
          </a:p>
          <a:p>
            <a:endParaRPr lang="en-US" dirty="0"/>
          </a:p>
        </p:txBody>
      </p:sp>
      <p:sp>
        <p:nvSpPr>
          <p:cNvPr id="5" name="Rectangle 4">
            <a:extLst>
              <a:ext uri="{FF2B5EF4-FFF2-40B4-BE49-F238E27FC236}">
                <a16:creationId xmlns:a16="http://schemas.microsoft.com/office/drawing/2014/main" id="{125509D2-0A02-4B50-848B-472070196780}"/>
              </a:ext>
            </a:extLst>
          </p:cNvPr>
          <p:cNvSpPr/>
          <p:nvPr/>
        </p:nvSpPr>
        <p:spPr>
          <a:xfrm>
            <a:off x="7718612" y="3227294"/>
            <a:ext cx="73510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318AAC-9011-4685-B83B-93A5660D82DC}"/>
              </a:ext>
            </a:extLst>
          </p:cNvPr>
          <p:cNvSpPr/>
          <p:nvPr/>
        </p:nvSpPr>
        <p:spPr>
          <a:xfrm>
            <a:off x="7718612" y="3989294"/>
            <a:ext cx="73510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68A4925-CD77-4C76-877A-003369002BCF}"/>
              </a:ext>
            </a:extLst>
          </p:cNvPr>
          <p:cNvSpPr/>
          <p:nvPr/>
        </p:nvSpPr>
        <p:spPr>
          <a:xfrm>
            <a:off x="7718612" y="4814047"/>
            <a:ext cx="73510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43FF1F-BFD3-4C18-B67D-ED0F4CE493EA}"/>
              </a:ext>
            </a:extLst>
          </p:cNvPr>
          <p:cNvSpPr/>
          <p:nvPr/>
        </p:nvSpPr>
        <p:spPr>
          <a:xfrm>
            <a:off x="9972482" y="3989294"/>
            <a:ext cx="73510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FD3BE57-2E25-4461-9BFF-02DCB136FAAD}"/>
              </a:ext>
            </a:extLst>
          </p:cNvPr>
          <p:cNvSpPr txBox="1"/>
          <p:nvPr/>
        </p:nvSpPr>
        <p:spPr>
          <a:xfrm>
            <a:off x="9735671" y="4814047"/>
            <a:ext cx="1208729" cy="369332"/>
          </a:xfrm>
          <a:prstGeom prst="rect">
            <a:avLst/>
          </a:prstGeom>
          <a:noFill/>
        </p:spPr>
        <p:txBody>
          <a:bodyPr wrap="none" rtlCol="0">
            <a:spAutoFit/>
          </a:bodyPr>
          <a:lstStyle/>
          <a:p>
            <a:r>
              <a:rPr lang="en-US" dirty="0"/>
              <a:t>Merge CSV</a:t>
            </a:r>
          </a:p>
        </p:txBody>
      </p:sp>
      <p:cxnSp>
        <p:nvCxnSpPr>
          <p:cNvPr id="10" name="Straight Arrow Connector 9">
            <a:extLst>
              <a:ext uri="{FF2B5EF4-FFF2-40B4-BE49-F238E27FC236}">
                <a16:creationId xmlns:a16="http://schemas.microsoft.com/office/drawing/2014/main" id="{53B71698-044E-4B76-9BEE-DEE4F576B9CF}"/>
              </a:ext>
            </a:extLst>
          </p:cNvPr>
          <p:cNvCxnSpPr/>
          <p:nvPr/>
        </p:nvCxnSpPr>
        <p:spPr>
          <a:xfrm>
            <a:off x="8633012" y="3429000"/>
            <a:ext cx="1165412" cy="52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E5B860-6239-4A8D-B890-644295549DCD}"/>
              </a:ext>
            </a:extLst>
          </p:cNvPr>
          <p:cNvCxnSpPr>
            <a:cxnSpLocks/>
          </p:cNvCxnSpPr>
          <p:nvPr/>
        </p:nvCxnSpPr>
        <p:spPr>
          <a:xfrm flipV="1">
            <a:off x="8633012" y="4229100"/>
            <a:ext cx="1165412" cy="57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A8D2721-9330-42DD-B252-780A18EC8708}"/>
              </a:ext>
            </a:extLst>
          </p:cNvPr>
          <p:cNvCxnSpPr>
            <a:cxnSpLocks/>
          </p:cNvCxnSpPr>
          <p:nvPr/>
        </p:nvCxnSpPr>
        <p:spPr>
          <a:xfrm flipV="1">
            <a:off x="8641977" y="4515723"/>
            <a:ext cx="1156447" cy="584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428AC81-3708-4DF7-B773-5F3F9CBD117E}"/>
              </a:ext>
            </a:extLst>
          </p:cNvPr>
          <p:cNvSpPr/>
          <p:nvPr/>
        </p:nvSpPr>
        <p:spPr>
          <a:xfrm>
            <a:off x="7091082" y="2941035"/>
            <a:ext cx="4330607" cy="27015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967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15485-5B26-4BA8-9135-E9E6586C6A19}"/>
              </a:ext>
            </a:extLst>
          </p:cNvPr>
          <p:cNvSpPr>
            <a:spLocks noGrp="1"/>
          </p:cNvSpPr>
          <p:nvPr>
            <p:ph type="title"/>
          </p:nvPr>
        </p:nvSpPr>
        <p:spPr/>
        <p:txBody>
          <a:bodyPr/>
          <a:lstStyle/>
          <a:p>
            <a:r>
              <a:rPr lang="en-US" sz="3600" dirty="0">
                <a:solidFill>
                  <a:schemeClr val="bg1"/>
                </a:solidFill>
              </a:rPr>
              <a:t>Future work</a:t>
            </a:r>
            <a:br>
              <a:rPr lang="en-US" sz="3600" dirty="0">
                <a:solidFill>
                  <a:schemeClr val="bg1"/>
                </a:solidFill>
              </a:rPr>
            </a:br>
            <a:endParaRPr lang="en-US" dirty="0"/>
          </a:p>
        </p:txBody>
      </p:sp>
      <p:sp>
        <p:nvSpPr>
          <p:cNvPr id="4" name="Content Placeholder 5">
            <a:extLst>
              <a:ext uri="{FF2B5EF4-FFF2-40B4-BE49-F238E27FC236}">
                <a16:creationId xmlns:a16="http://schemas.microsoft.com/office/drawing/2014/main" id="{8F7E0A98-6F04-4B60-B7EC-4BD89C98E29D}"/>
              </a:ext>
            </a:extLst>
          </p:cNvPr>
          <p:cNvSpPr>
            <a:spLocks noGrp="1"/>
          </p:cNvSpPr>
          <p:nvPr>
            <p:ph idx="1"/>
          </p:nvPr>
        </p:nvSpPr>
        <p:spPr/>
        <p:txBody>
          <a:bodyPr>
            <a:normAutofit/>
          </a:bodyPr>
          <a:lstStyle/>
          <a:p>
            <a:r>
              <a:rPr lang="en-US" dirty="0"/>
              <a:t>Add ABSA/WBS components to modify the existing systems.</a:t>
            </a:r>
          </a:p>
          <a:p>
            <a:pPr marL="0" indent="0">
              <a:buNone/>
            </a:pPr>
            <a:endParaRPr lang="en-US" dirty="0"/>
          </a:p>
        </p:txBody>
      </p:sp>
      <p:sp>
        <p:nvSpPr>
          <p:cNvPr id="5" name="TextBox 4">
            <a:extLst>
              <a:ext uri="{FF2B5EF4-FFF2-40B4-BE49-F238E27FC236}">
                <a16:creationId xmlns:a16="http://schemas.microsoft.com/office/drawing/2014/main" id="{E12D442F-9157-4F00-906C-F7FABDCAE349}"/>
              </a:ext>
            </a:extLst>
          </p:cNvPr>
          <p:cNvSpPr txBox="1"/>
          <p:nvPr/>
        </p:nvSpPr>
        <p:spPr>
          <a:xfrm>
            <a:off x="6830844" y="4031158"/>
            <a:ext cx="4412202" cy="707886"/>
          </a:xfrm>
          <a:prstGeom prst="rect">
            <a:avLst/>
          </a:prstGeom>
          <a:noFill/>
          <a:ln>
            <a:solidFill>
              <a:schemeClr val="bg1">
                <a:lumMod val="50000"/>
              </a:schemeClr>
            </a:solidFill>
          </a:ln>
        </p:spPr>
        <p:txBody>
          <a:bodyPr wrap="square" rtlCol="0">
            <a:spAutoFit/>
          </a:bodyPr>
          <a:lstStyle/>
          <a:p>
            <a:r>
              <a:rPr lang="en-US" sz="4000" b="1" dirty="0"/>
              <a:t>ITP + </a:t>
            </a:r>
            <a:r>
              <a:rPr lang="en-US" sz="4000" b="1" dirty="0">
                <a:solidFill>
                  <a:srgbClr val="F07F09"/>
                </a:solidFill>
              </a:rPr>
              <a:t>AB</a:t>
            </a:r>
            <a:r>
              <a:rPr lang="en-US" sz="4000" b="1" dirty="0"/>
              <a:t>SA + WBS</a:t>
            </a:r>
          </a:p>
        </p:txBody>
      </p:sp>
      <p:sp>
        <p:nvSpPr>
          <p:cNvPr id="6" name="TextBox 5">
            <a:extLst>
              <a:ext uri="{FF2B5EF4-FFF2-40B4-BE49-F238E27FC236}">
                <a16:creationId xmlns:a16="http://schemas.microsoft.com/office/drawing/2014/main" id="{9EE3CE51-13F2-4C5D-81F8-F1176A1BFFEA}"/>
              </a:ext>
            </a:extLst>
          </p:cNvPr>
          <p:cNvSpPr txBox="1"/>
          <p:nvPr/>
        </p:nvSpPr>
        <p:spPr>
          <a:xfrm>
            <a:off x="7337437" y="4851811"/>
            <a:ext cx="3622089" cy="646331"/>
          </a:xfrm>
          <a:prstGeom prst="rect">
            <a:avLst/>
          </a:prstGeom>
          <a:noFill/>
        </p:spPr>
        <p:txBody>
          <a:bodyPr wrap="square" rtlCol="0">
            <a:spAutoFit/>
          </a:bodyPr>
          <a:lstStyle/>
          <a:p>
            <a:r>
              <a:rPr lang="en-US" dirty="0"/>
              <a:t>Active Learning Environment</a:t>
            </a:r>
          </a:p>
          <a:p>
            <a:r>
              <a:rPr lang="en-US" dirty="0"/>
              <a:t> </a:t>
            </a:r>
          </a:p>
        </p:txBody>
      </p:sp>
      <p:sp>
        <p:nvSpPr>
          <p:cNvPr id="7" name="Rectangle 6">
            <a:extLst>
              <a:ext uri="{FF2B5EF4-FFF2-40B4-BE49-F238E27FC236}">
                <a16:creationId xmlns:a16="http://schemas.microsoft.com/office/drawing/2014/main" id="{3CCD9A67-79C9-469B-940A-E73485CFFC61}"/>
              </a:ext>
            </a:extLst>
          </p:cNvPr>
          <p:cNvSpPr/>
          <p:nvPr/>
        </p:nvSpPr>
        <p:spPr>
          <a:xfrm>
            <a:off x="6553163" y="2590800"/>
            <a:ext cx="4868134" cy="3504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8A2FC7A-DEE5-4FF8-9EA4-C2147AE95963}"/>
              </a:ext>
            </a:extLst>
          </p:cNvPr>
          <p:cNvSpPr txBox="1"/>
          <p:nvPr/>
        </p:nvSpPr>
        <p:spPr>
          <a:xfrm>
            <a:off x="770703" y="3061698"/>
            <a:ext cx="6096000" cy="2308324"/>
          </a:xfrm>
          <a:prstGeom prst="rect">
            <a:avLst/>
          </a:prstGeom>
          <a:noFill/>
        </p:spPr>
        <p:txBody>
          <a:bodyPr wrap="square">
            <a:spAutoFit/>
          </a:bodyPr>
          <a:lstStyle/>
          <a:p>
            <a:r>
              <a:rPr lang="en-US" dirty="0"/>
              <a:t>Algorithm 1 : Topic Modeling and Topic-Aspect Mapping</a:t>
            </a:r>
          </a:p>
          <a:p>
            <a:endParaRPr lang="en-US" dirty="0"/>
          </a:p>
          <a:p>
            <a:r>
              <a:rPr lang="en-US" dirty="0"/>
              <a:t>Data : Student Review Corpus</a:t>
            </a:r>
          </a:p>
          <a:p>
            <a:endParaRPr lang="en-US" dirty="0"/>
          </a:p>
          <a:p>
            <a:r>
              <a:rPr lang="en-US" b="1" dirty="0"/>
              <a:t>txt - nltk</a:t>
            </a:r>
          </a:p>
          <a:p>
            <a:r>
              <a:rPr lang="en-US" b="1" dirty="0"/>
              <a:t>csv - pd papers</a:t>
            </a:r>
          </a:p>
          <a:p>
            <a:endParaRPr lang="en-US" dirty="0"/>
          </a:p>
          <a:p>
            <a:r>
              <a:rPr lang="en-US" dirty="0"/>
              <a:t>Result : Aspect specific sentences</a:t>
            </a:r>
          </a:p>
        </p:txBody>
      </p:sp>
    </p:spTree>
    <p:extLst>
      <p:ext uri="{BB962C8B-B14F-4D97-AF65-F5344CB8AC3E}">
        <p14:creationId xmlns:p14="http://schemas.microsoft.com/office/powerpoint/2010/main" val="11881169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pPr lvl="0"/>
            <a:r>
              <a:rPr lang="en-US" dirty="0" smtClean="0"/>
              <a:t>Risk Mitigation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28800"/>
            <a:ext cx="5105400" cy="449476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828800"/>
            <a:ext cx="4648200" cy="4490337"/>
          </a:xfrm>
          <a:prstGeom prst="rect">
            <a:avLst/>
          </a:prstGeom>
        </p:spPr>
      </p:pic>
    </p:spTree>
    <p:extLst>
      <p:ext uri="{BB962C8B-B14F-4D97-AF65-F5344CB8AC3E}">
        <p14:creationId xmlns:p14="http://schemas.microsoft.com/office/powerpoint/2010/main" val="23788083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pPr lvl="0"/>
            <a:r>
              <a:rPr lang="en-US" dirty="0" smtClean="0"/>
              <a:t>Standards and Best Practices</a:t>
            </a:r>
            <a:endParaRPr lang="en-US"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556" t="7017" r="12368" b="5273"/>
          <a:stretch/>
        </p:blipFill>
        <p:spPr>
          <a:xfrm>
            <a:off x="533400" y="2438400"/>
            <a:ext cx="5297423" cy="3352800"/>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53250" b="8333"/>
          <a:stretch/>
        </p:blipFill>
        <p:spPr>
          <a:xfrm>
            <a:off x="5906337" y="2438400"/>
            <a:ext cx="2704263" cy="167640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b="7700"/>
          <a:stretch/>
        </p:blipFill>
        <p:spPr>
          <a:xfrm>
            <a:off x="5906337" y="4190999"/>
            <a:ext cx="5784501" cy="1676401"/>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 r="50201"/>
          <a:stretch/>
        </p:blipFill>
        <p:spPr>
          <a:xfrm>
            <a:off x="8719038" y="2419350"/>
            <a:ext cx="2971800" cy="1676400"/>
          </a:xfrm>
          <a:prstGeom prst="rect">
            <a:avLst/>
          </a:prstGeom>
        </p:spPr>
      </p:pic>
    </p:spTree>
    <p:extLst>
      <p:ext uri="{BB962C8B-B14F-4D97-AF65-F5344CB8AC3E}">
        <p14:creationId xmlns:p14="http://schemas.microsoft.com/office/powerpoint/2010/main" val="28067522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pPr lvl="0"/>
            <a:r>
              <a:rPr lang="en-US" dirty="0"/>
              <a:t>Commercialization</a:t>
            </a:r>
          </a:p>
        </p:txBody>
      </p:sp>
      <p:sp>
        <p:nvSpPr>
          <p:cNvPr id="7"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smtClean="0"/>
              <a:t>Users can download the free trial version with limited functionalities to a limited time period and if user satisfy with the product, They can purchase the system for the full price.</a:t>
            </a:r>
          </a:p>
          <a:p>
            <a:r>
              <a:rPr lang="en-US" dirty="0" smtClean="0"/>
              <a:t>Since the target users are the universities, We can offer discounts for the product and they might considering to use the product.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95" t="5324" r="4711" b="6973"/>
          <a:stretch/>
        </p:blipFill>
        <p:spPr>
          <a:xfrm rot="2079890">
            <a:off x="9798066" y="2541474"/>
            <a:ext cx="1785298" cy="178529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689" y="4330013"/>
            <a:ext cx="2143125" cy="2143125"/>
          </a:xfrm>
          <a:prstGeom prst="rect">
            <a:avLst/>
          </a:prstGeom>
        </p:spPr>
      </p:pic>
    </p:spTree>
    <p:extLst>
      <p:ext uri="{BB962C8B-B14F-4D97-AF65-F5344CB8AC3E}">
        <p14:creationId xmlns:p14="http://schemas.microsoft.com/office/powerpoint/2010/main" val="20458234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493" r="6582"/>
          <a:stretch/>
        </p:blipFill>
        <p:spPr>
          <a:xfrm>
            <a:off x="2971800" y="2546683"/>
            <a:ext cx="6096000" cy="3777917"/>
          </a:xfrm>
          <a:prstGeom prst="rect">
            <a:avLst/>
          </a:prstGeom>
        </p:spPr>
      </p:pic>
    </p:spTree>
    <p:extLst>
      <p:ext uri="{BB962C8B-B14F-4D97-AF65-F5344CB8AC3E}">
        <p14:creationId xmlns:p14="http://schemas.microsoft.com/office/powerpoint/2010/main" val="800587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0" y="3200400"/>
            <a:ext cx="5093446" cy="2808755"/>
          </a:xfrm>
        </p:spPr>
        <p:txBody>
          <a:bodyPr/>
          <a:lstStyle/>
          <a:p>
            <a:r>
              <a:rPr lang="en-US" dirty="0" smtClean="0"/>
              <a:t>IT18009446 </a:t>
            </a:r>
            <a:r>
              <a:rPr lang="en-US" dirty="0" err="1" smtClean="0"/>
              <a:t>Amarasekara</a:t>
            </a:r>
            <a:r>
              <a:rPr lang="en-US" dirty="0" smtClean="0"/>
              <a:t> T.N.E.</a:t>
            </a:r>
            <a:br>
              <a:rPr lang="en-US" dirty="0" smtClean="0"/>
            </a:br>
            <a:r>
              <a:rPr lang="en-US" dirty="0" smtClean="0"/>
              <a:t/>
            </a:r>
            <a:br>
              <a:rPr lang="en-US" dirty="0" smtClean="0"/>
            </a:br>
            <a:r>
              <a:rPr lang="en-US" sz="5400" dirty="0" smtClean="0">
                <a:solidFill>
                  <a:srgbClr val="E17509"/>
                </a:solidFill>
                <a:latin typeface="Bell MT" panose="02020503060305020303" pitchFamily="18" charset="0"/>
              </a:rPr>
              <a:t>IT</a:t>
            </a:r>
            <a:endParaRPr lang="en-US" sz="5400" dirty="0">
              <a:solidFill>
                <a:srgbClr val="E17509"/>
              </a:solidFill>
              <a:latin typeface="Bell MT" panose="02020503060305020303"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914400"/>
            <a:ext cx="1981200" cy="198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3"/>
          <p:cNvSpPr txBox="1">
            <a:spLocks/>
          </p:cNvSpPr>
          <p:nvPr/>
        </p:nvSpPr>
        <p:spPr bwMode="gray">
          <a:xfrm>
            <a:off x="6553200" y="1219200"/>
            <a:ext cx="5105400" cy="2514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dirty="0" smtClean="0">
                <a:solidFill>
                  <a:srgbClr val="545454"/>
                </a:solidFill>
              </a:rPr>
              <a:t>Research Section 1</a:t>
            </a:r>
            <a:endParaRPr lang="en-US" dirty="0">
              <a:solidFill>
                <a:srgbClr val="545454"/>
              </a:solidFill>
            </a:endParaRPr>
          </a:p>
          <a:p>
            <a:pPr>
              <a:lnSpc>
                <a:spcPct val="150000"/>
              </a:lnSpc>
            </a:pPr>
            <a:r>
              <a:rPr lang="en-US" sz="2000" dirty="0" smtClean="0">
                <a:solidFill>
                  <a:srgbClr val="545454"/>
                </a:solidFill>
              </a:rPr>
              <a:t>Automate Project Group Generation</a:t>
            </a:r>
          </a:p>
        </p:txBody>
      </p:sp>
    </p:spTree>
    <p:extLst>
      <p:ext uri="{BB962C8B-B14F-4D97-AF65-F5344CB8AC3E}">
        <p14:creationId xmlns:p14="http://schemas.microsoft.com/office/powerpoint/2010/main" val="2181409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914400" y="2897776"/>
            <a:ext cx="4351025" cy="759824"/>
          </a:xfrm>
        </p:spPr>
        <p:txBody>
          <a:bodyPr/>
          <a:lstStyle/>
          <a:p>
            <a:r>
              <a:rPr lang="en-US" dirty="0"/>
              <a:t>Introduction</a:t>
            </a:r>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6629400" y="1295400"/>
            <a:ext cx="4495800" cy="5029200"/>
          </a:xfrm>
        </p:spPr>
        <p:txBody>
          <a:bodyPr>
            <a:normAutofit/>
          </a:bodyPr>
          <a:lstStyle/>
          <a:p>
            <a:pPr marL="342900" indent="-342900">
              <a:buFont typeface="Arial" panose="020B0604020202020204" pitchFamily="34" charset="0"/>
              <a:buChar char="•"/>
            </a:pPr>
            <a:r>
              <a:rPr lang="en-US" dirty="0" smtClean="0">
                <a:solidFill>
                  <a:schemeClr val="accent2">
                    <a:lumMod val="75000"/>
                  </a:schemeClr>
                </a:solidFill>
              </a:rPr>
              <a:t>Research Question</a:t>
            </a:r>
          </a:p>
          <a:p>
            <a:pPr marL="342900" indent="-342900">
              <a:buFont typeface="Arial" panose="020B0604020202020204" pitchFamily="34" charset="0"/>
              <a:buChar char="•"/>
            </a:pPr>
            <a:r>
              <a:rPr lang="en-US" dirty="0" smtClean="0">
                <a:solidFill>
                  <a:schemeClr val="accent2">
                    <a:lumMod val="75000"/>
                  </a:schemeClr>
                </a:solidFill>
              </a:rPr>
              <a:t>Specific </a:t>
            </a:r>
            <a:r>
              <a:rPr lang="en-US" dirty="0">
                <a:solidFill>
                  <a:schemeClr val="accent2">
                    <a:lumMod val="75000"/>
                  </a:schemeClr>
                </a:solidFill>
              </a:rPr>
              <a:t>and Sub </a:t>
            </a:r>
            <a:r>
              <a:rPr lang="en-US" dirty="0" smtClean="0">
                <a:solidFill>
                  <a:schemeClr val="accent2">
                    <a:lumMod val="75000"/>
                  </a:schemeClr>
                </a:solidFill>
              </a:rPr>
              <a:t>Objectives</a:t>
            </a:r>
          </a:p>
          <a:p>
            <a:pPr marL="342900" indent="-342900">
              <a:buFont typeface="Arial" panose="020B0604020202020204" pitchFamily="34" charset="0"/>
              <a:buChar char="•"/>
            </a:pPr>
            <a:r>
              <a:rPr lang="en-US" dirty="0" smtClean="0">
                <a:solidFill>
                  <a:schemeClr val="accent2">
                    <a:lumMod val="75000"/>
                  </a:schemeClr>
                </a:solidFill>
              </a:rPr>
              <a:t>EVIDENCES FOR THE COMPLETION</a:t>
            </a:r>
            <a:endParaRPr lang="en-US" dirty="0">
              <a:solidFill>
                <a:schemeClr val="accent2">
                  <a:lumMod val="75000"/>
                </a:schemeClr>
              </a:solidFill>
            </a:endParaRPr>
          </a:p>
        </p:txBody>
      </p:sp>
    </p:spTree>
    <p:extLst>
      <p:ext uri="{BB962C8B-B14F-4D97-AF65-F5344CB8AC3E}">
        <p14:creationId xmlns:p14="http://schemas.microsoft.com/office/powerpoint/2010/main" val="1275283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Research Question</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362200"/>
            <a:ext cx="5626846" cy="3810000"/>
          </a:xfrm>
        </p:spPr>
        <p:txBody>
          <a:bodyPr>
            <a:normAutofit/>
          </a:bodyPr>
          <a:lstStyle/>
          <a:p>
            <a:pPr algn="just">
              <a:lnSpc>
                <a:spcPct val="120000"/>
              </a:lnSpc>
            </a:pPr>
            <a:r>
              <a:rPr lang="en-US" dirty="0" smtClean="0"/>
              <a:t>Is random student group generation effective for group projects?</a:t>
            </a:r>
          </a:p>
          <a:p>
            <a:pPr algn="just">
              <a:lnSpc>
                <a:spcPct val="120000"/>
              </a:lnSpc>
            </a:pPr>
            <a:r>
              <a:rPr lang="en-US" dirty="0" smtClean="0"/>
              <a:t>What are the other possible ways to automate group generation instead of random group generation?</a:t>
            </a:r>
          </a:p>
          <a:p>
            <a:pPr algn="just">
              <a:lnSpc>
                <a:spcPct val="120000"/>
              </a:lnSpc>
            </a:pPr>
            <a:r>
              <a:rPr lang="en-US" dirty="0" smtClean="0"/>
              <a:t>What should be considered when we group students?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590800"/>
            <a:ext cx="2827624" cy="3124200"/>
          </a:xfrm>
          <a:prstGeom prst="rect">
            <a:avLst/>
          </a:prstGeom>
        </p:spPr>
      </p:pic>
    </p:spTree>
    <p:extLst>
      <p:ext uri="{BB962C8B-B14F-4D97-AF65-F5344CB8AC3E}">
        <p14:creationId xmlns:p14="http://schemas.microsoft.com/office/powerpoint/2010/main" val="659343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marasekara T.N.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ain">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Gamage O.M. ">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Isurindi H.G.P.">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5.xml><?xml version="1.0" encoding="utf-8"?>
<a:theme xmlns:a="http://schemas.openxmlformats.org/drawingml/2006/main" name="Navanjana E.H.D.T.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1732</TotalTime>
  <Words>1646</Words>
  <Application>Microsoft Office PowerPoint</Application>
  <PresentationFormat>Widescreen</PresentationFormat>
  <Paragraphs>312</Paragraphs>
  <Slides>69</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69</vt:i4>
      </vt:variant>
    </vt:vector>
  </HeadingPairs>
  <TitlesOfParts>
    <vt:vector size="82" baseType="lpstr">
      <vt:lpstr>Arial</vt:lpstr>
      <vt:lpstr>Bell MT</vt:lpstr>
      <vt:lpstr>Calibri</vt:lpstr>
      <vt:lpstr>Century Gothic</vt:lpstr>
      <vt:lpstr>Courier New</vt:lpstr>
      <vt:lpstr>メイリオ</vt:lpstr>
      <vt:lpstr>Wingdings</vt:lpstr>
      <vt:lpstr>Wingdings 3</vt:lpstr>
      <vt:lpstr>Amarasekara T.N.E.</vt:lpstr>
      <vt:lpstr>Main</vt:lpstr>
      <vt:lpstr>Gamage O.M. </vt:lpstr>
      <vt:lpstr>Isurindi H.G.P.</vt:lpstr>
      <vt:lpstr>Navanjana E.H.D.T.D.</vt:lpstr>
      <vt:lpstr>SMART PROJECT MANAGEMENT SYSTEM</vt:lpstr>
      <vt:lpstr>Overall Project Description</vt:lpstr>
      <vt:lpstr>Overall Project Description</vt:lpstr>
      <vt:lpstr>Main Objective</vt:lpstr>
      <vt:lpstr>Sub Objectives</vt:lpstr>
      <vt:lpstr>Overall Project Description</vt:lpstr>
      <vt:lpstr>IT18009446 Amarasekara T.N.E.  IT</vt:lpstr>
      <vt:lpstr>Introduction</vt:lpstr>
      <vt:lpstr>Research Question</vt:lpstr>
      <vt:lpstr>Specific and Sub Objectives</vt:lpstr>
      <vt:lpstr>Research Methodology</vt:lpstr>
      <vt:lpstr>PowerPoint Presentation</vt:lpstr>
      <vt:lpstr>Evidence for completion</vt:lpstr>
      <vt:lpstr>Evidence for completion</vt:lpstr>
      <vt:lpstr>Evidence for completion</vt:lpstr>
      <vt:lpstr>Evidence for completion</vt:lpstr>
      <vt:lpstr>Evidence for completion</vt:lpstr>
      <vt:lpstr>Future works</vt:lpstr>
      <vt:lpstr>GPA Balancer</vt:lpstr>
      <vt:lpstr>CREATE DIVERSE TEAMS</vt:lpstr>
      <vt:lpstr>References</vt:lpstr>
      <vt:lpstr>IT18140330 Gamage O.M.  SE</vt:lpstr>
      <vt:lpstr>Introduction</vt:lpstr>
      <vt:lpstr>Research Questions</vt:lpstr>
      <vt:lpstr>Objectives</vt:lpstr>
      <vt:lpstr>Research Methodology</vt:lpstr>
      <vt:lpstr>Methodology</vt:lpstr>
      <vt:lpstr>Evidences</vt:lpstr>
      <vt:lpstr>Add new Project</vt:lpstr>
      <vt:lpstr>Get GitHub Access Token</vt:lpstr>
      <vt:lpstr>All Projects</vt:lpstr>
      <vt:lpstr>Single Project - Commits</vt:lpstr>
      <vt:lpstr>Single Project - Collaborators</vt:lpstr>
      <vt:lpstr>Future works</vt:lpstr>
      <vt:lpstr>Progress Tracking Future Works</vt:lpstr>
      <vt:lpstr>GitHub Prediction Future Works</vt:lpstr>
      <vt:lpstr>References</vt:lpstr>
      <vt:lpstr>IT18129236  Isurindi H.G.P  IT</vt:lpstr>
      <vt:lpstr>Introduction</vt:lpstr>
      <vt:lpstr>Research Question</vt:lpstr>
      <vt:lpstr>Objectives</vt:lpstr>
      <vt:lpstr>Research Methodology</vt:lpstr>
      <vt:lpstr>Methodology</vt:lpstr>
      <vt:lpstr>Evidences</vt:lpstr>
      <vt:lpstr>Client meeting platform</vt:lpstr>
      <vt:lpstr>Call Receiving…</vt:lpstr>
      <vt:lpstr>Answering the Call…</vt:lpstr>
      <vt:lpstr>Convert voice to text </vt:lpstr>
      <vt:lpstr>Future works</vt:lpstr>
      <vt:lpstr>Voice to text converter to track the client meeting </vt:lpstr>
      <vt:lpstr>Emotional recognition to calculate client satisfaction rate </vt:lpstr>
      <vt:lpstr>References</vt:lpstr>
      <vt:lpstr>IT18003642  Navanjana E.H.D.T.D.  IT</vt:lpstr>
      <vt:lpstr>Introduction</vt:lpstr>
      <vt:lpstr>Research Question</vt:lpstr>
      <vt:lpstr>Specific and Sub Objectives </vt:lpstr>
      <vt:lpstr>Specific and Sub Objectives </vt:lpstr>
      <vt:lpstr>Research Methodology </vt:lpstr>
      <vt:lpstr>Research Methodology</vt:lpstr>
      <vt:lpstr>algorithm</vt:lpstr>
      <vt:lpstr>algorithm</vt:lpstr>
      <vt:lpstr>algorithm</vt:lpstr>
      <vt:lpstr>Component progress </vt:lpstr>
      <vt:lpstr>Component progress </vt:lpstr>
      <vt:lpstr>Future work </vt:lpstr>
      <vt:lpstr>Risk Mitigation</vt:lpstr>
      <vt:lpstr>Standards and Best Practices</vt:lpstr>
      <vt:lpstr>Commercialization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PROJECT MANAGEMENT SYSTEM</dc:title>
  <dc:creator>NEO</dc:creator>
  <cp:lastModifiedBy>osanda gamage</cp:lastModifiedBy>
  <cp:revision>775</cp:revision>
  <dcterms:created xsi:type="dcterms:W3CDTF">2021-02-27T19:19:15Z</dcterms:created>
  <dcterms:modified xsi:type="dcterms:W3CDTF">2021-07-07T03:58:35Z</dcterms:modified>
</cp:coreProperties>
</file>